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80" r:id="rId4"/>
    <p:sldId id="277" r:id="rId5"/>
    <p:sldId id="278" r:id="rId6"/>
    <p:sldId id="258" r:id="rId7"/>
    <p:sldId id="279" r:id="rId8"/>
    <p:sldId id="265" r:id="rId9"/>
    <p:sldId id="261" r:id="rId10"/>
    <p:sldId id="270" r:id="rId11"/>
    <p:sldId id="273" r:id="rId12"/>
    <p:sldId id="272" r:id="rId13"/>
    <p:sldId id="263" r:id="rId14"/>
    <p:sldId id="274" r:id="rId15"/>
    <p:sldId id="285" r:id="rId16"/>
    <p:sldId id="271" r:id="rId17"/>
    <p:sldId id="281" r:id="rId18"/>
    <p:sldId id="282" r:id="rId19"/>
    <p:sldId id="286" r:id="rId20"/>
    <p:sldId id="283" r:id="rId21"/>
    <p:sldId id="284" r:id="rId22"/>
    <p:sldId id="264" r:id="rId23"/>
    <p:sldId id="26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96" autoAdjust="0"/>
    <p:restoredTop sz="94660"/>
  </p:normalViewPr>
  <p:slideViewPr>
    <p:cSldViewPr snapToGrid="0">
      <p:cViewPr varScale="1">
        <p:scale>
          <a:sx n="69" d="100"/>
          <a:sy n="69" d="100"/>
        </p:scale>
        <p:origin x="64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5/19/2025</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8400" y="1795670"/>
            <a:ext cx="8574622" cy="2847434"/>
          </a:xfrm>
        </p:spPr>
        <p:txBody>
          <a:bodyPr>
            <a:normAutofit fontScale="90000"/>
          </a:bodyPr>
          <a:lstStyle/>
          <a:p>
            <a:pPr algn="ctr" defTabSz="914400" eaLnBrk="0" fontAlgn="base" hangingPunct="0">
              <a:spcAft>
                <a:spcPct val="0"/>
              </a:spcAft>
            </a:pP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3200" b="1" dirty="0">
                <a:latin typeface="Tahoma" panose="020B0604030504040204" pitchFamily="34" charset="0"/>
                <a:ea typeface="Tahoma" panose="020B0604030504040204" pitchFamily="34" charset="0"/>
                <a:cs typeface="Tahoma" panose="020B0604030504040204" pitchFamily="34" charset="0"/>
              </a:rPr>
            </a:br>
            <a:br>
              <a:rPr lang="en-GB" sz="3200" b="1" dirty="0">
                <a:latin typeface="Tahoma" panose="020B0604030504040204" pitchFamily="34" charset="0"/>
                <a:ea typeface="Tahoma" panose="020B0604030504040204" pitchFamily="34" charset="0"/>
                <a:cs typeface="Tahoma" panose="020B0604030504040204" pitchFamily="34" charset="0"/>
              </a:rPr>
            </a:br>
            <a:br>
              <a:rPr lang="en-GB" sz="3200" b="1" dirty="0">
                <a:latin typeface="Tahoma" panose="020B0604030504040204" pitchFamily="34" charset="0"/>
                <a:ea typeface="Tahoma" panose="020B0604030504040204" pitchFamily="34" charset="0"/>
                <a:cs typeface="Tahoma" panose="020B0604030504040204" pitchFamily="34" charset="0"/>
              </a:rPr>
            </a:br>
            <a:r>
              <a:rPr lang="en-US" altLang="en-US" sz="2800" b="1" dirty="0">
                <a:ln>
                  <a:noFill/>
                </a:ln>
                <a:solidFill>
                  <a:srgbClr val="000000"/>
                </a:solidFill>
                <a:latin typeface="Tahoma" panose="020B0604030504040204" pitchFamily="34" charset="0"/>
                <a:ea typeface="Tahoma" panose="020B0604030504040204" pitchFamily="34" charset="0"/>
                <a:cs typeface="Tahoma" panose="020B0604030504040204" pitchFamily="34" charset="0"/>
              </a:rPr>
              <a:t>BOTSWANA COUNTRY REPORT</a:t>
            </a: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br>
              <a:rPr lang="en-GB" sz="2700" b="1" dirty="0">
                <a:latin typeface="Tahoma" panose="020B0604030504040204" pitchFamily="34" charset="0"/>
                <a:ea typeface="Tahoma" panose="020B0604030504040204" pitchFamily="34" charset="0"/>
                <a:cs typeface="Tahoma" panose="020B0604030504040204" pitchFamily="34" charset="0"/>
              </a:rPr>
            </a:br>
            <a:r>
              <a:rPr lang="en-US" altLang="en-US" sz="2400" b="1" dirty="0">
                <a:ln>
                  <a:noFill/>
                </a:ln>
                <a:solidFill>
                  <a:srgbClr val="000000"/>
                </a:solidFill>
                <a:latin typeface="Tahoma" panose="020B0604030504040204" pitchFamily="34" charset="0"/>
                <a:ea typeface="Tahoma" panose="020B0604030504040204" pitchFamily="34" charset="0"/>
                <a:cs typeface="Tahoma" panose="020B0604030504040204" pitchFamily="34" charset="0"/>
              </a:rPr>
              <a:t>ESARBICA BOARD MEETING</a:t>
            </a:r>
            <a:br>
              <a:rPr lang="en-GB" altLang="en-US" sz="2200" dirty="0">
                <a:ln>
                  <a:noFill/>
                </a:ln>
                <a:latin typeface="Tahoma" panose="020B0604030504040204" pitchFamily="34" charset="0"/>
                <a:ea typeface="Tahoma" panose="020B0604030504040204" pitchFamily="34" charset="0"/>
                <a:cs typeface="Tahoma" panose="020B0604030504040204" pitchFamily="34" charset="0"/>
              </a:rPr>
            </a:br>
            <a:br>
              <a:rPr lang="en-GB" altLang="en-US" sz="2200" dirty="0">
                <a:ln>
                  <a:noFill/>
                </a:ln>
                <a:latin typeface="Tahoma" panose="020B0604030504040204" pitchFamily="34" charset="0"/>
                <a:ea typeface="Tahoma" panose="020B0604030504040204" pitchFamily="34" charset="0"/>
                <a:cs typeface="Tahoma" panose="020B0604030504040204" pitchFamily="34" charset="0"/>
              </a:rPr>
            </a:br>
            <a:r>
              <a:rPr lang="en-US" altLang="en-US" sz="2200" b="1" dirty="0">
                <a:ln>
                  <a:noFill/>
                </a:ln>
                <a:solidFill>
                  <a:srgbClr val="000000"/>
                </a:solidFill>
                <a:latin typeface="Tahoma" panose="020B0604030504040204" pitchFamily="34" charset="0"/>
                <a:ea typeface="Tahoma" panose="020B0604030504040204" pitchFamily="34" charset="0"/>
                <a:cs typeface="Tahoma" panose="020B0604030504040204" pitchFamily="34" charset="0"/>
              </a:rPr>
              <a:t>JOHANNESBURG, SOUTH AFRICA</a:t>
            </a:r>
            <a:br>
              <a:rPr lang="en-US" altLang="en-US" sz="7200" dirty="0">
                <a:ln>
                  <a:noFill/>
                </a:ln>
                <a:latin typeface="Arial" panose="020B0604020202020204" pitchFamily="34" charset="0"/>
              </a:rPr>
            </a:br>
            <a:r>
              <a:rPr lang="en-US" altLang="en-US" sz="2200" b="1" dirty="0">
                <a:ln>
                  <a:noFill/>
                </a:ln>
                <a:solidFill>
                  <a:srgbClr val="000000"/>
                </a:solidFill>
                <a:latin typeface="Tahoma" panose="020B0604030504040204" pitchFamily="34" charset="0"/>
                <a:ea typeface="Tahoma" panose="020B0604030504040204" pitchFamily="34" charset="0"/>
                <a:cs typeface="Tahoma" panose="020B0604030504040204" pitchFamily="34" charset="0"/>
              </a:rPr>
              <a:t>AUGUST 2023</a:t>
            </a:r>
            <a:endParaRPr lang="en-GB" sz="2200" dirty="0"/>
          </a:p>
        </p:txBody>
      </p:sp>
      <p:sp>
        <p:nvSpPr>
          <p:cNvPr id="3" name="Subtitle 2"/>
          <p:cNvSpPr>
            <a:spLocks noGrp="1"/>
          </p:cNvSpPr>
          <p:nvPr>
            <p:ph type="subTitle" idx="1"/>
          </p:nvPr>
        </p:nvSpPr>
        <p:spPr>
          <a:xfrm>
            <a:off x="4515377" y="4936425"/>
            <a:ext cx="6987645" cy="1388534"/>
          </a:xfrm>
        </p:spPr>
        <p:txBody>
          <a:bodyPr>
            <a:normAutofit/>
          </a:bodyPr>
          <a:lstStyle/>
          <a:p>
            <a:pPr algn="ctr"/>
            <a:r>
              <a:rPr lang="en-US" sz="1600" b="1" dirty="0">
                <a:latin typeface="Tahoma" panose="020B0604030504040204" pitchFamily="34" charset="0"/>
                <a:ea typeface="Tahoma" panose="020B0604030504040204" pitchFamily="34" charset="0"/>
                <a:cs typeface="Tahoma" panose="020B0604030504040204" pitchFamily="34" charset="0"/>
              </a:rPr>
              <a:t>MS. DINEO PHUTI</a:t>
            </a:r>
          </a:p>
          <a:p>
            <a:pPr algn="ctr"/>
            <a:r>
              <a:rPr lang="en-US" sz="1600" b="1" dirty="0">
                <a:latin typeface="Tahoma" panose="020B0604030504040204" pitchFamily="34" charset="0"/>
                <a:ea typeface="Tahoma" panose="020B0604030504040204" pitchFamily="34" charset="0"/>
                <a:cs typeface="Tahoma" panose="020B0604030504040204" pitchFamily="34" charset="0"/>
              </a:rPr>
              <a:t>DIRECTOR-BOTSWANA NATIONAL ARCHIVES AND RECORDS SERVICES</a:t>
            </a:r>
          </a:p>
          <a:p>
            <a:pPr algn="ctr"/>
            <a:r>
              <a:rPr lang="en-GB" sz="1600" b="1" dirty="0">
                <a:latin typeface="Tahoma" panose="020B0604030504040204" pitchFamily="34" charset="0"/>
                <a:ea typeface="Tahoma" panose="020B0604030504040204" pitchFamily="34" charset="0"/>
                <a:cs typeface="Tahoma" panose="020B0604030504040204" pitchFamily="34" charset="0"/>
              </a:rPr>
              <a:t>MINISTRY OF YOUTH, GENDER, SPORT AND CULTURE</a:t>
            </a:r>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 name="Picture 5"/>
          <p:cNvPicPr>
            <a:picLocks noChangeAspect="1"/>
          </p:cNvPicPr>
          <p:nvPr/>
        </p:nvPicPr>
        <p:blipFill>
          <a:blip r:embed="rId2"/>
          <a:stretch>
            <a:fillRect/>
          </a:stretch>
        </p:blipFill>
        <p:spPr>
          <a:xfrm>
            <a:off x="6400799" y="275989"/>
            <a:ext cx="1387321" cy="1243692"/>
          </a:xfrm>
          <a:prstGeom prst="rect">
            <a:avLst/>
          </a:prstGeom>
        </p:spPr>
      </p:pic>
    </p:spTree>
    <p:extLst>
      <p:ext uri="{BB962C8B-B14F-4D97-AF65-F5344CB8AC3E}">
        <p14:creationId xmlns:p14="http://schemas.microsoft.com/office/powerpoint/2010/main" val="3644025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935610"/>
          </a:xfrm>
        </p:spPr>
        <p:txBody>
          <a:bodyPr/>
          <a:lstStyle/>
          <a:p>
            <a:r>
              <a:rPr lang="en-GB" dirty="0"/>
              <a:t>PRESENTATION OUTLINE</a:t>
            </a:r>
          </a:p>
        </p:txBody>
      </p:sp>
      <p:sp>
        <p:nvSpPr>
          <p:cNvPr id="5" name="Content Placeholder 4"/>
          <p:cNvSpPr>
            <a:spLocks noGrp="1"/>
          </p:cNvSpPr>
          <p:nvPr>
            <p:ph idx="1"/>
          </p:nvPr>
        </p:nvSpPr>
        <p:spPr>
          <a:xfrm>
            <a:off x="1484310" y="1621411"/>
            <a:ext cx="10018713" cy="4169789"/>
          </a:xfrm>
        </p:spPr>
        <p:txBody>
          <a:bodyPr>
            <a:normAutofit/>
          </a:bodyPr>
          <a:lstStyle/>
          <a:p>
            <a:pPr marL="342900" lvl="0" indent="-342900" defTabSz="914400">
              <a:lnSpc>
                <a:spcPct val="150000"/>
              </a:lnSpc>
              <a:spcAft>
                <a:spcPts val="0"/>
              </a:spcAft>
              <a:buClrTx/>
              <a:buSzTx/>
              <a:buFont typeface="Wingdings" pitchFamily="2" charset="2"/>
              <a:buChar char="q"/>
            </a:pPr>
            <a:endParaRPr lang="en-ZA" sz="1600" b="1" dirty="0">
              <a:solidFill>
                <a:prstClr val="black"/>
              </a:solidFill>
              <a:latin typeface="Arial" panose="020B0604020202020204" pitchFamily="34" charset="0"/>
              <a:cs typeface="Arial" panose="020B0604020202020204" pitchFamily="34" charset="0"/>
            </a:endParaRP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1.0 BACKGROUND</a:t>
            </a: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2.0 POLICY DEVELOPMENT &amp; LEGISLATIVE REVIEW</a:t>
            </a: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3.0 ARCHIVES &amp; RECORDS MANAGEMENT PROGRAMMES IN BOTSWANA</a:t>
            </a: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4.0 ARCHIVES AND RECORDS MANAGEMENT PROJECTS</a:t>
            </a: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5.0 ARCHIVES AND RECORDS MANAGEMENT COMMEMORATIONS </a:t>
            </a: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6.0 BENCHMARKING EXERCISES</a:t>
            </a:r>
          </a:p>
          <a:p>
            <a:pPr marL="0" lvl="0" indent="0" defTabSz="914400">
              <a:lnSpc>
                <a:spcPct val="150000"/>
              </a:lnSpc>
              <a:spcAft>
                <a:spcPts val="0"/>
              </a:spcAft>
              <a:buClrTx/>
              <a:buSzTx/>
              <a:buNone/>
            </a:pPr>
            <a:r>
              <a:rPr lang="en-ZA" sz="1600" b="1" dirty="0">
                <a:solidFill>
                  <a:prstClr val="black"/>
                </a:solidFill>
                <a:latin typeface="Arial" panose="020B0604020202020204" pitchFamily="34" charset="0"/>
                <a:cs typeface="Arial" panose="020B0604020202020204" pitchFamily="34" charset="0"/>
              </a:rPr>
              <a:t>7.0 Conclusion</a:t>
            </a:r>
          </a:p>
          <a:p>
            <a:pPr marL="0" lvl="0" indent="0" defTabSz="914400">
              <a:lnSpc>
                <a:spcPct val="150000"/>
              </a:lnSpc>
              <a:spcAft>
                <a:spcPts val="0"/>
              </a:spcAft>
              <a:buClrTx/>
              <a:buSzTx/>
              <a:buNone/>
            </a:pPr>
            <a:endParaRPr lang="en-GB" dirty="0"/>
          </a:p>
        </p:txBody>
      </p:sp>
    </p:spTree>
    <p:extLst>
      <p:ext uri="{BB962C8B-B14F-4D97-AF65-F5344CB8AC3E}">
        <p14:creationId xmlns:p14="http://schemas.microsoft.com/office/powerpoint/2010/main" val="394998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0"/>
            <a:ext cx="10018713" cy="1056067"/>
          </a:xfrm>
        </p:spPr>
        <p:txBody>
          <a:bodyPr>
            <a:normAutofit fontScale="90000"/>
          </a:bodyPr>
          <a:lstStyle/>
          <a:p>
            <a:pPr marL="0" marR="0">
              <a:lnSpc>
                <a:spcPct val="107000"/>
              </a:lnSpc>
              <a:spcBef>
                <a:spcPts val="0"/>
              </a:spcBef>
              <a:spcAft>
                <a:spcPts val="800"/>
              </a:spcAft>
            </a:pPr>
            <a:r>
              <a:rPr lang="en-US" sz="2700" b="1" dirty="0">
                <a:latin typeface="Tahoma" panose="020B0604030504040204" pitchFamily="34" charset="0"/>
                <a:ea typeface="Calibri" panose="020F0502020204030204" pitchFamily="34" charset="0"/>
                <a:cs typeface="Times New Roman" panose="02020603050405020304" pitchFamily="18" charset="0"/>
              </a:rPr>
              <a:t>1.0 BACKGROUND</a:t>
            </a:r>
            <a:br>
              <a:rPr lang="en-GB" sz="3600" dirty="0">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a:xfrm>
            <a:off x="1484310" y="1146221"/>
            <a:ext cx="10018713" cy="4644980"/>
          </a:xfrm>
        </p:spPr>
        <p:txBody>
          <a:bodyPr>
            <a:normAutofit fontScale="92500"/>
          </a:bodyPr>
          <a:lstStyle/>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ESARBICA is a professional regional body that brings </a:t>
            </a:r>
            <a:r>
              <a:rPr lang="en-US">
                <a:latin typeface="Tahoma" panose="020B0604030504040204" pitchFamily="34" charset="0"/>
                <a:ea typeface="Tahoma" panose="020B0604030504040204" pitchFamily="34" charset="0"/>
                <a:cs typeface="Tahoma" panose="020B0604030504040204" pitchFamily="34" charset="0"/>
              </a:rPr>
              <a:t>together National </a:t>
            </a:r>
            <a:r>
              <a:rPr lang="en-US" dirty="0">
                <a:latin typeface="Tahoma" panose="020B0604030504040204" pitchFamily="34" charset="0"/>
                <a:ea typeface="Tahoma" panose="020B0604030504040204" pitchFamily="34" charset="0"/>
                <a:cs typeface="Tahoma" panose="020B0604030504040204" pitchFamily="34" charset="0"/>
              </a:rPr>
              <a:t>Archival Institutions in Eastern and Southern Africa on matters of archives and records management. This is done in order to strengthen relations between information professionals and Member States; </a:t>
            </a:r>
            <a:endParaRPr lang="en-GB" dirty="0">
              <a:latin typeface="Tahoma" panose="020B0604030504040204" pitchFamily="34" charset="0"/>
              <a:ea typeface="Tahoma" panose="020B0604030504040204" pitchFamily="34" charset="0"/>
              <a:cs typeface="Tahoma" panose="020B0604030504040204" pitchFamily="34" charset="0"/>
            </a:endParaRP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Botswana National Archives and Records Services (BNARS) was established by an Act of Parliament of 1978, amended in 2007. The main function of the Department is to provide records and information management services to Government Agencies and to collect, preserve and provide access to the nation's documentary heritage, which are the goals of ESARBICA;</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participation and contribution of the Botswana National Archives and Records Services to ESARBICA has been remarkable, as it previously held positions of the ESARBICA Treasury and Presidency positions in 2019.</a:t>
            </a:r>
            <a:endParaRPr lang="en-GB"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GB" dirty="0"/>
          </a:p>
        </p:txBody>
      </p:sp>
    </p:spTree>
    <p:extLst>
      <p:ext uri="{BB962C8B-B14F-4D97-AF65-F5344CB8AC3E}">
        <p14:creationId xmlns:p14="http://schemas.microsoft.com/office/powerpoint/2010/main" val="1144523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42889"/>
            <a:ext cx="10018713" cy="577244"/>
          </a:xfrm>
        </p:spPr>
        <p:txBody>
          <a:bodyPr>
            <a:norm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2.0 LEGISLATIVE REVIEW</a:t>
            </a:r>
            <a:endParaRPr lang="en-GB" sz="2800" b="1"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484310" y="820133"/>
            <a:ext cx="10018713" cy="5637818"/>
          </a:xfrm>
        </p:spPr>
        <p:txBody>
          <a:bodyPr>
            <a:noAutofit/>
          </a:bodyPr>
          <a:lstStyle/>
          <a:p>
            <a:pPr marL="0" indent="0" algn="just">
              <a:buNone/>
            </a:pPr>
            <a:r>
              <a:rPr lang="en-GB" dirty="0">
                <a:latin typeface="Tahoma" panose="020B0604030504040204" pitchFamily="34" charset="0"/>
                <a:ea typeface="Tahoma" panose="020B0604030504040204" pitchFamily="34" charset="0"/>
                <a:cs typeface="Tahoma" panose="020B0604030504040204" pitchFamily="34" charset="0"/>
              </a:rPr>
              <a:t>The National Archives and Records Service Act, </a:t>
            </a:r>
            <a:r>
              <a:rPr lang="en-GB" b="1" dirty="0">
                <a:latin typeface="Tahoma" panose="020B0604030504040204" pitchFamily="34" charset="0"/>
                <a:ea typeface="Tahoma" panose="020B0604030504040204" pitchFamily="34" charset="0"/>
                <a:cs typeface="Tahoma" panose="020B0604030504040204" pitchFamily="34" charset="0"/>
              </a:rPr>
              <a:t>Cap 59:04,1978</a:t>
            </a:r>
            <a:r>
              <a:rPr lang="en-GB" dirty="0">
                <a:latin typeface="Tahoma" panose="020B0604030504040204" pitchFamily="34" charset="0"/>
                <a:ea typeface="Tahoma" panose="020B0604030504040204" pitchFamily="34" charset="0"/>
                <a:cs typeface="Tahoma" panose="020B0604030504040204" pitchFamily="34" charset="0"/>
              </a:rPr>
              <a:t> as amended in 2007;</a:t>
            </a:r>
          </a:p>
          <a:p>
            <a:pPr algn="just">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Amendments are straightaway necessary in order to bring this legislation on parity with the current Rationalisation Exercise across Government, technologies and other trends in the offing among other things;</a:t>
            </a:r>
          </a:p>
          <a:p>
            <a:pPr>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A process to amend this legislation will be started this Financial Year;</a:t>
            </a:r>
          </a:p>
          <a:p>
            <a:pPr>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Currently working on raising the </a:t>
            </a:r>
            <a:r>
              <a:rPr lang="en-US" b="1" dirty="0">
                <a:latin typeface="Tahoma" panose="020B0604030504040204" pitchFamily="34" charset="0"/>
                <a:ea typeface="Tahoma" panose="020B0604030504040204" pitchFamily="34" charset="0"/>
                <a:cs typeface="Tahoma" panose="020B0604030504040204" pitchFamily="34" charset="0"/>
              </a:rPr>
              <a:t>CAB Memo </a:t>
            </a:r>
            <a:r>
              <a:rPr lang="en-US" dirty="0">
                <a:latin typeface="Tahoma" panose="020B0604030504040204" pitchFamily="34" charset="0"/>
                <a:ea typeface="Tahoma" panose="020B0604030504040204" pitchFamily="34" charset="0"/>
                <a:cs typeface="Tahoma" panose="020B0604030504040204" pitchFamily="34" charset="0"/>
              </a:rPr>
              <a:t>upon which </a:t>
            </a:r>
            <a:r>
              <a:rPr lang="en-GB" dirty="0">
                <a:latin typeface="Tahoma" panose="020B0604030504040204" pitchFamily="34" charset="0"/>
                <a:ea typeface="Tahoma" panose="020B0604030504040204" pitchFamily="34" charset="0"/>
                <a:cs typeface="Tahoma" panose="020B0604030504040204" pitchFamily="34" charset="0"/>
              </a:rPr>
              <a:t>all relevant stakeholders will be consulted accordingly;</a:t>
            </a:r>
          </a:p>
          <a:p>
            <a:pPr>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Subsequently, a Bill will be made after all processes have been closed.</a:t>
            </a:r>
          </a:p>
          <a:p>
            <a:endParaRPr lang="en-GB" sz="1100" dirty="0"/>
          </a:p>
        </p:txBody>
      </p:sp>
    </p:spTree>
    <p:extLst>
      <p:ext uri="{BB962C8B-B14F-4D97-AF65-F5344CB8AC3E}">
        <p14:creationId xmlns:p14="http://schemas.microsoft.com/office/powerpoint/2010/main" val="651176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957263"/>
          </a:xfrm>
        </p:spPr>
        <p:txBody>
          <a:bodyPr/>
          <a:lstStyle/>
          <a:p>
            <a:r>
              <a:rPr lang="en-US" sz="2400" b="1" dirty="0">
                <a:ln>
                  <a:noFill/>
                </a:ln>
                <a:solidFill>
                  <a:prstClr val="black"/>
                </a:solidFill>
                <a:latin typeface="Tahoma" panose="020B0604030504040204" pitchFamily="34" charset="0"/>
                <a:ea typeface="Tahoma" panose="020B0604030504040204" pitchFamily="34" charset="0"/>
                <a:cs typeface="Tahoma" panose="020B0604030504040204" pitchFamily="34" charset="0"/>
              </a:rPr>
              <a:t>2.1 DEVELOPMENT OF A NATIONAL ARCHIVES AND RECORDS MANAGEMENT POLICY</a:t>
            </a:r>
            <a:endParaRPr lang="en-GB" dirty="0"/>
          </a:p>
        </p:txBody>
      </p:sp>
      <p:sp>
        <p:nvSpPr>
          <p:cNvPr id="3" name="Content Placeholder 2"/>
          <p:cNvSpPr>
            <a:spLocks noGrp="1"/>
          </p:cNvSpPr>
          <p:nvPr>
            <p:ph idx="1"/>
          </p:nvPr>
        </p:nvSpPr>
        <p:spPr>
          <a:xfrm>
            <a:off x="1484310" y="1709736"/>
            <a:ext cx="10199690" cy="4879750"/>
          </a:xfrm>
        </p:spPr>
        <p:txBody>
          <a:bodyPr>
            <a:normAutofit fontScale="85000" lnSpcReduction="10000"/>
          </a:bodyPr>
          <a:lstStyle/>
          <a:p>
            <a:pPr lvl="0" algn="just">
              <a:buClr>
                <a:srgbClr val="30ACEC">
                  <a:lumMod val="75000"/>
                </a:srgbClr>
              </a:buClr>
              <a:buFont typeface="Wingdings" panose="05000000000000000000" pitchFamily="2" charset="2"/>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As a way of update, in pursuit of strengthening the Archives and Records Management groundwork the need to develop an inclusive overarching National Policy that gives direction to how archives and records ought to be managed heightened by our resolve and the required professional guidance to our constituency;</a:t>
            </a:r>
          </a:p>
          <a:p>
            <a:pPr lvl="0" algn="just">
              <a:buClr>
                <a:srgbClr val="30ACEC">
                  <a:lumMod val="75000"/>
                </a:srgbClr>
              </a:buClr>
              <a:buFont typeface="Wingdings" panose="05000000000000000000" pitchFamily="2" charset="2"/>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This strategic endeavor is currently at its preliminary development stages and Consultant will appointed after the conclusion of the procurement processes in September 2023;</a:t>
            </a:r>
          </a:p>
          <a:p>
            <a:pPr lvl="0" algn="just">
              <a:buClr>
                <a:srgbClr val="30ACEC">
                  <a:lumMod val="75000"/>
                </a:srgbClr>
              </a:buClr>
              <a:buFont typeface="Wingdings" panose="05000000000000000000" pitchFamily="2" charset="2"/>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The procurement for this process last year (2022) with an Invitation To Tender (ITT) preparations and an advertisement for the service was from October to end, the Evaluation started from December 2023 and was completed in February 2023. The process had to be redone in May 2023 by reviewing the ITT for the retendering after there were no successful bidders;  </a:t>
            </a:r>
          </a:p>
          <a:p>
            <a:pPr lvl="0" algn="just">
              <a:buClr>
                <a:srgbClr val="30ACEC">
                  <a:lumMod val="75000"/>
                </a:srgbClr>
              </a:buClr>
              <a:buFont typeface="Wingdings" panose="05000000000000000000" pitchFamily="2" charset="2"/>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Currently, we are consolidating the comments from the Legal Office and afterwards will be </a:t>
            </a:r>
            <a:r>
              <a:rPr lang="en-US" dirty="0" err="1">
                <a:solidFill>
                  <a:prstClr val="black"/>
                </a:solidFill>
                <a:latin typeface="Tahoma" panose="020B0604030504040204" pitchFamily="34" charset="0"/>
                <a:ea typeface="Tahoma" panose="020B0604030504040204" pitchFamily="34" charset="0"/>
                <a:cs typeface="Tahoma" panose="020B0604030504040204" pitchFamily="34" charset="0"/>
              </a:rPr>
              <a:t>submited</a:t>
            </a: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 to the Procurement Oversight Unit.  The tendering process is expected to be completed through a direct appoint by December 2023.</a:t>
            </a:r>
          </a:p>
          <a:p>
            <a:endParaRPr lang="en-GB" dirty="0"/>
          </a:p>
        </p:txBody>
      </p:sp>
    </p:spTree>
    <p:extLst>
      <p:ext uri="{BB962C8B-B14F-4D97-AF65-F5344CB8AC3E}">
        <p14:creationId xmlns:p14="http://schemas.microsoft.com/office/powerpoint/2010/main" val="4241394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4855" y="228600"/>
            <a:ext cx="10018713" cy="1138287"/>
          </a:xfrm>
        </p:spPr>
        <p:txBody>
          <a:bodyPr>
            <a:normAutofit fontScale="90000"/>
          </a:bodyPr>
          <a:lstStyle/>
          <a:p>
            <a:pPr marL="0" marR="0">
              <a:lnSpc>
                <a:spcPct val="107000"/>
              </a:lnSpc>
              <a:spcBef>
                <a:spcPts val="0"/>
              </a:spcBef>
              <a:spcAft>
                <a:spcPts val="800"/>
              </a:spcAft>
            </a:pPr>
            <a:r>
              <a:rPr lang="en-US" sz="2700" b="1" dirty="0">
                <a:latin typeface="Tahoma" panose="020B0604030504040204" pitchFamily="34" charset="0"/>
                <a:ea typeface="Calibri" panose="020F0502020204030204" pitchFamily="34" charset="0"/>
                <a:cs typeface="Times New Roman" panose="02020603050405020304" pitchFamily="18" charset="0"/>
              </a:rPr>
              <a:t>3.0 ARCHIVES AND RECORDS MANAGEMENT PROGRAMMES IN BOTSWANA</a:t>
            </a:r>
            <a:br>
              <a:rPr lang="en-GB" sz="3600" dirty="0">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a:xfrm>
            <a:off x="1484311" y="2627086"/>
            <a:ext cx="9799258" cy="3688873"/>
          </a:xfrm>
        </p:spPr>
        <p:txBody>
          <a:bodyPr>
            <a:normAutofit fontScale="77500" lnSpcReduction="20000"/>
          </a:bodyPr>
          <a:lstStyle/>
          <a:p>
            <a:pPr marL="0" marR="0" indent="0" algn="just">
              <a:lnSpc>
                <a:spcPct val="107000"/>
              </a:lnSpc>
              <a:spcBef>
                <a:spcPts val="0"/>
              </a:spcBef>
              <a:spcAft>
                <a:spcPts val="800"/>
              </a:spcAft>
              <a:buNone/>
            </a:pPr>
            <a:r>
              <a:rPr lang="en-US" dirty="0">
                <a:latin typeface="Tahoma" panose="020B0604030504040204" pitchFamily="34" charset="0"/>
                <a:ea typeface="Calibri" panose="020F0502020204030204" pitchFamily="34" charset="0"/>
                <a:cs typeface="Times New Roman" panose="02020603050405020304" pitchFamily="18" charset="0"/>
              </a:rPr>
              <a:t>Driven by a need to comply with Records Management legislations, standards, procedures, principles and practices, the Botswana Government has put in place different programmes to ensure proper management of information in Government Agencies. </a:t>
            </a:r>
          </a:p>
          <a:p>
            <a:pPr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Calibri" panose="020F0502020204030204" pitchFamily="34" charset="0"/>
                <a:cs typeface="Times New Roman" panose="02020603050405020304" pitchFamily="18" charset="0"/>
              </a:rPr>
              <a:t>In our endeavor to safeguard the corporate memory in the Public Sector, records management appraisal workshops with creating agencies continue to be undertaken;</a:t>
            </a:r>
          </a:p>
          <a:p>
            <a:pPr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Calibri" panose="020F0502020204030204" pitchFamily="34" charset="0"/>
                <a:cs typeface="Times New Roman" panose="02020603050405020304" pitchFamily="18" charset="0"/>
              </a:rPr>
              <a:t>This exercise has yielded decongestion of storage facilities thereby creating room for current records. On the other hand there has been an increase in number of semi- current records transferred to the Records Centres; </a:t>
            </a:r>
          </a:p>
          <a:p>
            <a:pPr marL="0" indent="0" algn="just">
              <a:lnSpc>
                <a:spcPct val="107000"/>
              </a:lnSpc>
              <a:spcBef>
                <a:spcPts val="0"/>
              </a:spcBef>
              <a:spcAft>
                <a:spcPts val="800"/>
              </a:spcAft>
              <a:buNone/>
            </a:pPr>
            <a:r>
              <a:rPr lang="en-US" dirty="0">
                <a:latin typeface="Tahoma" panose="020B0604030504040204" pitchFamily="34" charset="0"/>
                <a:ea typeface="Calibri" panose="020F0502020204030204" pitchFamily="34" charset="0"/>
                <a:cs typeface="Times New Roman" panose="02020603050405020304" pitchFamily="18" charset="0"/>
              </a:rPr>
              <a:t>2. Furthermore, the Department continues to acquire collection from the following sources:</a:t>
            </a:r>
          </a:p>
          <a:p>
            <a:pPr lvl="1"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Calibri" panose="020F0502020204030204" pitchFamily="34" charset="0"/>
                <a:cs typeface="Times New Roman" panose="02020603050405020304" pitchFamily="18" charset="0"/>
              </a:rPr>
              <a:t>Normal transfer</a:t>
            </a:r>
          </a:p>
          <a:p>
            <a:pPr lvl="1"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Calibri" panose="020F0502020204030204" pitchFamily="34" charset="0"/>
                <a:cs typeface="Times New Roman" panose="02020603050405020304" pitchFamily="18" charset="0"/>
              </a:rPr>
              <a:t>Private Archives including Oral History</a:t>
            </a:r>
          </a:p>
          <a:p>
            <a:pPr marR="0" algn="just">
              <a:lnSpc>
                <a:spcPct val="107000"/>
              </a:lnSpc>
              <a:spcBef>
                <a:spcPts val="0"/>
              </a:spcBef>
              <a:spcAft>
                <a:spcPts val="800"/>
              </a:spcAft>
              <a:buFont typeface="Wingdings" panose="05000000000000000000" pitchFamily="2" charset="2"/>
              <a:buChar char="q"/>
            </a:pPr>
            <a:endParaRPr lang="en-US" dirty="0">
              <a:latin typeface="Tahoma" panose="020B060403050404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endParaRPr lang="en-US" sz="2000" dirty="0">
              <a:latin typeface="Tahoma" panose="020B060403050404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514350" lvl="1" indent="-342900" algn="just">
              <a:lnSpc>
                <a:spcPct val="107000"/>
              </a:lnSpc>
              <a:spcBef>
                <a:spcPts val="0"/>
              </a:spcBef>
              <a:spcAft>
                <a:spcPts val="800"/>
              </a:spcAft>
              <a:buFont typeface="Wingdings" panose="05000000000000000000" pitchFamily="2" charset="2"/>
              <a:buChar char="Ø"/>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
            </a:pPr>
            <a:endParaRPr lang="en-GB" dirty="0"/>
          </a:p>
        </p:txBody>
      </p:sp>
    </p:spTree>
    <p:extLst>
      <p:ext uri="{BB962C8B-B14F-4D97-AF65-F5344CB8AC3E}">
        <p14:creationId xmlns:p14="http://schemas.microsoft.com/office/powerpoint/2010/main" val="420741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5663" y="685800"/>
            <a:ext cx="10107361" cy="873493"/>
          </a:xfrm>
        </p:spPr>
        <p:txBody>
          <a:bodyPr>
            <a:normAutofit fontScale="90000"/>
          </a:bodyPr>
          <a:lstStyle/>
          <a:p>
            <a:r>
              <a:rPr lang="en-US" sz="3600" b="1" dirty="0">
                <a:latin typeface="Tahoma" panose="020B0604030504040204" pitchFamily="34" charset="0"/>
                <a:ea typeface="Tahoma" panose="020B0604030504040204" pitchFamily="34" charset="0"/>
                <a:cs typeface="Tahoma" panose="020B0604030504040204" pitchFamily="34" charset="0"/>
              </a:rPr>
              <a:t>3.1 RECORDS MANAGEMENT PRESENTATIONS</a:t>
            </a:r>
            <a:endParaRPr lang="en-GB" sz="3600" b="1"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484310" y="2043113"/>
            <a:ext cx="10018713" cy="3748087"/>
          </a:xfrm>
        </p:spPr>
        <p:txBody>
          <a:bodyPr/>
          <a:lstStyle/>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Department continues to conduct Records Management presentations across Government Ministries, Independent Departments and </a:t>
            </a:r>
            <a:r>
              <a:rPr lang="en-US" dirty="0" err="1">
                <a:latin typeface="Tahoma" panose="020B0604030504040204" pitchFamily="34" charset="0"/>
                <a:ea typeface="Tahoma" panose="020B0604030504040204" pitchFamily="34" charset="0"/>
                <a:cs typeface="Tahoma" panose="020B0604030504040204" pitchFamily="34" charset="0"/>
              </a:rPr>
              <a:t>Parastatals</a:t>
            </a:r>
            <a:r>
              <a:rPr lang="en-US" dirty="0">
                <a:latin typeface="Tahoma" panose="020B0604030504040204" pitchFamily="34" charset="0"/>
                <a:ea typeface="Tahoma" panose="020B0604030504040204" pitchFamily="34" charset="0"/>
                <a:cs typeface="Tahoma" panose="020B0604030504040204" pitchFamily="34" charset="0"/>
              </a:rPr>
              <a:t>;</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exercise is heightened by the ongoing </a:t>
            </a:r>
            <a:r>
              <a:rPr lang="en-US" dirty="0" err="1">
                <a:latin typeface="Tahoma" panose="020B0604030504040204" pitchFamily="34" charset="0"/>
                <a:ea typeface="Tahoma" panose="020B0604030504040204" pitchFamily="34" charset="0"/>
                <a:cs typeface="Tahoma" panose="020B0604030504040204" pitchFamily="34" charset="0"/>
              </a:rPr>
              <a:t>Rationalisation</a:t>
            </a:r>
            <a:r>
              <a:rPr lang="en-US" dirty="0">
                <a:latin typeface="Tahoma" panose="020B0604030504040204" pitchFamily="34" charset="0"/>
                <a:ea typeface="Tahoma" panose="020B0604030504040204" pitchFamily="34" charset="0"/>
                <a:cs typeface="Tahoma" panose="020B0604030504040204" pitchFamily="34" charset="0"/>
              </a:rPr>
              <a:t> Exercise where new Ministries and Independent Departments have been either created or merged.</a:t>
            </a: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7160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18941"/>
            <a:ext cx="10018713" cy="811370"/>
          </a:xfrm>
        </p:spPr>
        <p:txBody>
          <a:bodyPr>
            <a:normAutofit fontScale="90000"/>
          </a:bodyPr>
          <a:lstStyle/>
          <a:p>
            <a:br>
              <a:rPr lang="en-US" b="1" dirty="0">
                <a:latin typeface="Tahoma" panose="020B0604030504040204" pitchFamily="34" charset="0"/>
                <a:ea typeface="Tahoma" panose="020B0604030504040204" pitchFamily="34" charset="0"/>
                <a:cs typeface="Tahoma" panose="020B0604030504040204" pitchFamily="34" charset="0"/>
              </a:rPr>
            </a:br>
            <a:r>
              <a:rPr lang="en-US" sz="2700" b="1" dirty="0">
                <a:latin typeface="Tahoma" panose="020B0604030504040204" pitchFamily="34" charset="0"/>
                <a:ea typeface="Tahoma" panose="020B0604030504040204" pitchFamily="34" charset="0"/>
                <a:cs typeface="Tahoma" panose="020B0604030504040204" pitchFamily="34" charset="0"/>
              </a:rPr>
              <a:t>3.2 MEMORY OF THE WORLD PROGRAMME </a:t>
            </a:r>
            <a:br>
              <a:rPr lang="en-GB" sz="3200" dirty="0">
                <a:latin typeface="Tahoma" panose="020B0604030504040204" pitchFamily="34" charset="0"/>
                <a:ea typeface="Tahoma" panose="020B0604030504040204" pitchFamily="34" charset="0"/>
                <a:cs typeface="Tahoma" panose="020B0604030504040204" pitchFamily="34" charset="0"/>
              </a:rPr>
            </a:br>
            <a:endParaRPr lang="en-GB" dirty="0"/>
          </a:p>
        </p:txBody>
      </p:sp>
      <p:sp>
        <p:nvSpPr>
          <p:cNvPr id="3" name="Content Placeholder 2"/>
          <p:cNvSpPr>
            <a:spLocks noGrp="1"/>
          </p:cNvSpPr>
          <p:nvPr>
            <p:ph idx="1"/>
          </p:nvPr>
        </p:nvSpPr>
        <p:spPr>
          <a:xfrm>
            <a:off x="1252082" y="840193"/>
            <a:ext cx="10018713" cy="4863922"/>
          </a:xfrm>
        </p:spPr>
        <p:txBody>
          <a:bodyPr>
            <a:normAutofit/>
          </a:bodyPr>
          <a:lstStyle/>
          <a:p>
            <a:endParaRPr lang="en-GB" sz="2600" dirty="0">
              <a:latin typeface="Tahoma" panose="020B0604030504040204" pitchFamily="34" charset="0"/>
              <a:ea typeface="Tahoma" panose="020B0604030504040204" pitchFamily="34" charset="0"/>
              <a:cs typeface="Tahoma" panose="020B0604030504040204" pitchFamily="34" charset="0"/>
            </a:endParaRPr>
          </a:p>
          <a:p>
            <a:pPr marL="457200" lvl="1" indent="0" algn="just">
              <a:buNone/>
            </a:pPr>
            <a:r>
              <a:rPr lang="en-US" sz="2800" dirty="0">
                <a:latin typeface="Tahoma" panose="020B0604030504040204" pitchFamily="34" charset="0"/>
                <a:ea typeface="Tahoma" panose="020B0604030504040204" pitchFamily="34" charset="0"/>
                <a:cs typeface="Tahoma" panose="020B0604030504040204" pitchFamily="34" charset="0"/>
              </a:rPr>
              <a:t>Botswana has established the Memory of the World Programme (</a:t>
            </a:r>
            <a:r>
              <a:rPr lang="en-US" sz="2800" dirty="0" err="1">
                <a:latin typeface="Tahoma" panose="020B0604030504040204" pitchFamily="34" charset="0"/>
                <a:ea typeface="Tahoma" panose="020B0604030504040204" pitchFamily="34" charset="0"/>
                <a:cs typeface="Tahoma" panose="020B0604030504040204" pitchFamily="34" charset="0"/>
              </a:rPr>
              <a:t>MoWP</a:t>
            </a:r>
            <a:r>
              <a:rPr lang="en-US" sz="2800" dirty="0">
                <a:latin typeface="Tahoma" panose="020B0604030504040204" pitchFamily="34" charset="0"/>
                <a:ea typeface="Tahoma" panose="020B0604030504040204" pitchFamily="34" charset="0"/>
                <a:cs typeface="Tahoma" panose="020B0604030504040204" pitchFamily="34" charset="0"/>
              </a:rPr>
              <a:t>) National Committee which is yet to carry out its full mandate. The Terms of Reference for the same have been developed;</a:t>
            </a:r>
          </a:p>
          <a:p>
            <a:pPr lvl="1" algn="just">
              <a:buFont typeface="Wingdings" panose="05000000000000000000" pitchFamily="2" charset="2"/>
              <a:buChar char="§"/>
            </a:pPr>
            <a:r>
              <a:rPr lang="en-US" sz="2800" dirty="0">
                <a:latin typeface="Tahoma" panose="020B0604030504040204" pitchFamily="34" charset="0"/>
                <a:ea typeface="Tahoma" panose="020B0604030504040204" pitchFamily="34" charset="0"/>
                <a:cs typeface="Tahoma" panose="020B0604030504040204" pitchFamily="34" charset="0"/>
              </a:rPr>
              <a:t>Plans are afoot to further engage regionally so as to </a:t>
            </a:r>
            <a:r>
              <a:rPr lang="en-US" sz="2800" dirty="0" err="1">
                <a:latin typeface="Tahoma" panose="020B0604030504040204" pitchFamily="34" charset="0"/>
                <a:ea typeface="Tahoma" panose="020B0604030504040204" pitchFamily="34" charset="0"/>
                <a:cs typeface="Tahoma" panose="020B0604030504040204" pitchFamily="34" charset="0"/>
              </a:rPr>
              <a:t>optimise</a:t>
            </a:r>
            <a:r>
              <a:rPr lang="en-US" sz="2800" dirty="0">
                <a:latin typeface="Tahoma" panose="020B0604030504040204" pitchFamily="34" charset="0"/>
                <a:ea typeface="Tahoma" panose="020B0604030504040204" pitchFamily="34" charset="0"/>
                <a:cs typeface="Tahoma" panose="020B0604030504040204" pitchFamily="34" charset="0"/>
              </a:rPr>
              <a:t> benefits of the </a:t>
            </a:r>
            <a:r>
              <a:rPr lang="en-US" sz="2800" dirty="0" err="1">
                <a:latin typeface="Tahoma" panose="020B0604030504040204" pitchFamily="34" charset="0"/>
                <a:ea typeface="Tahoma" panose="020B0604030504040204" pitchFamily="34" charset="0"/>
                <a:cs typeface="Tahoma" panose="020B0604030504040204" pitchFamily="34" charset="0"/>
              </a:rPr>
              <a:t>MoWP</a:t>
            </a:r>
            <a:r>
              <a:rPr lang="en-US" sz="2800" dirty="0">
                <a:latin typeface="Tahoma" panose="020B0604030504040204" pitchFamily="34" charset="0"/>
                <a:ea typeface="Tahoma" panose="020B0604030504040204" pitchFamily="34" charset="0"/>
                <a:cs typeface="Tahoma" panose="020B0604030504040204" pitchFamily="34" charset="0"/>
              </a:rPr>
              <a:t>. A workshop for professional staff and the National Committee will be held before the end of the Financial Year.</a:t>
            </a:r>
            <a:endParaRPr lang="en-GB" sz="28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
            </a:pPr>
            <a:endParaRPr lang="en-GB" dirty="0"/>
          </a:p>
        </p:txBody>
      </p:sp>
    </p:spTree>
    <p:extLst>
      <p:ext uri="{BB962C8B-B14F-4D97-AF65-F5344CB8AC3E}">
        <p14:creationId xmlns:p14="http://schemas.microsoft.com/office/powerpoint/2010/main" val="1084453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685801"/>
            <a:ext cx="10025817" cy="879048"/>
          </a:xfrm>
        </p:spPr>
        <p:txBody>
          <a:bodyPr>
            <a:normAutofit fontScale="90000"/>
          </a:bodyPr>
          <a:lstStyle/>
          <a:p>
            <a:br>
              <a:rPr lang="en-GB" dirty="0"/>
            </a:br>
            <a:r>
              <a:rPr lang="en-US" sz="2700" b="1" dirty="0">
                <a:latin typeface="Tahoma" panose="020B0604030504040204" pitchFamily="34" charset="0"/>
                <a:ea typeface="Tahoma" panose="020B0604030504040204" pitchFamily="34" charset="0"/>
                <a:cs typeface="Tahoma" panose="020B0604030504040204" pitchFamily="34" charset="0"/>
              </a:rPr>
              <a:t>4.0 ELECTRONIC RECORDS MANAGEMENT PROJECTS</a:t>
            </a:r>
            <a:endParaRPr lang="en-GB" sz="2700"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484310" y="1700011"/>
            <a:ext cx="10330319" cy="5382960"/>
          </a:xfrm>
        </p:spPr>
        <p:txBody>
          <a:bodyPr>
            <a:normAutofit fontScale="70000" lnSpcReduction="20000"/>
          </a:bodyPr>
          <a:lstStyle/>
          <a:p>
            <a:pPr marL="0" indent="0">
              <a:buNone/>
            </a:pPr>
            <a:r>
              <a:rPr lang="en-US" sz="3300" b="1" dirty="0">
                <a:latin typeface="Tahoma" panose="020B0604030504040204" pitchFamily="34" charset="0"/>
                <a:ea typeface="Tahoma" panose="020B0604030504040204" pitchFamily="34" charset="0"/>
                <a:cs typeface="Tahoma" panose="020B0604030504040204" pitchFamily="34" charset="0"/>
              </a:rPr>
              <a:t>NATIONAL ARCHIVES AND RECORDS MANAGEMENT SYSTEM and ONBOARDING STRATEGY</a:t>
            </a:r>
          </a:p>
          <a:p>
            <a:pPr marL="0" indent="0" algn="just">
              <a:buNone/>
            </a:pPr>
            <a:endParaRPr lang="en-GB" sz="3300" dirty="0">
              <a:latin typeface="Tahoma" panose="020B0604030504040204" pitchFamily="34" charset="0"/>
              <a:ea typeface="Tahoma" panose="020B0604030504040204" pitchFamily="34" charset="0"/>
              <a:cs typeface="Tahoma" panose="020B0604030504040204" pitchFamily="34" charset="0"/>
            </a:endParaRPr>
          </a:p>
          <a:p>
            <a:pPr algn="just">
              <a:buFont typeface="Wingdings" panose="05000000000000000000" pitchFamily="2" charset="2"/>
              <a:buChar char="§"/>
            </a:pPr>
            <a:r>
              <a:rPr lang="en-US" sz="3300" dirty="0">
                <a:latin typeface="Tahoma" panose="020B0604030504040204" pitchFamily="34" charset="0"/>
                <a:ea typeface="Tahoma" panose="020B0604030504040204" pitchFamily="34" charset="0"/>
                <a:cs typeface="Tahoma" panose="020B0604030504040204" pitchFamily="34" charset="0"/>
              </a:rPr>
              <a:t>The implementation of the National Archives and Records Management System (NARMS) is ongoing as it also falls within the broader National Transformation Strategy Agenda; </a:t>
            </a:r>
          </a:p>
          <a:p>
            <a:pPr algn="just">
              <a:buFont typeface="Wingdings" panose="05000000000000000000" pitchFamily="2" charset="2"/>
              <a:buChar char="§"/>
            </a:pPr>
            <a:r>
              <a:rPr lang="en-US" sz="3300" dirty="0">
                <a:latin typeface="Tahoma" panose="020B0604030504040204" pitchFamily="34" charset="0"/>
                <a:ea typeface="Tahoma" panose="020B0604030504040204" pitchFamily="34" charset="0"/>
                <a:cs typeface="Tahoma" panose="020B0604030504040204" pitchFamily="34" charset="0"/>
              </a:rPr>
              <a:t>The implementation is ongoing having assumed a phased approach; under three Sub-systems namely the Records Management Unit (RMU), Records Centre (RC) and Archives Administration (AA)is ongoing;</a:t>
            </a:r>
          </a:p>
          <a:p>
            <a:pPr algn="just">
              <a:buFont typeface="Wingdings" panose="05000000000000000000" pitchFamily="2" charset="2"/>
              <a:buChar char="§"/>
            </a:pPr>
            <a:r>
              <a:rPr lang="en-US" sz="3300" dirty="0">
                <a:latin typeface="Tahoma" panose="020B0604030504040204" pitchFamily="34" charset="0"/>
                <a:ea typeface="Tahoma" panose="020B0604030504040204" pitchFamily="34" charset="0"/>
                <a:cs typeface="Tahoma" panose="020B0604030504040204" pitchFamily="34" charset="0"/>
              </a:rPr>
              <a:t>An onboarding strategy has been developed where any agency has to satisfy the Records Managements requirements, approved Classification Schemes and Retention and Disposal Schedules and the availability of funds;</a:t>
            </a:r>
          </a:p>
          <a:p>
            <a:pPr algn="just">
              <a:buFont typeface="Wingdings" panose="05000000000000000000" pitchFamily="2" charset="2"/>
              <a:buChar char="§"/>
            </a:pPr>
            <a:r>
              <a:rPr lang="en-US" sz="3300" dirty="0">
                <a:latin typeface="Tahoma" panose="020B0604030504040204" pitchFamily="34" charset="0"/>
                <a:ea typeface="Tahoma" panose="020B0604030504040204" pitchFamily="34" charset="0"/>
                <a:cs typeface="Tahoma" panose="020B0604030504040204" pitchFamily="34" charset="0"/>
              </a:rPr>
              <a:t>Change Management processes are at the </a:t>
            </a:r>
            <a:r>
              <a:rPr lang="en-US" sz="3300" dirty="0" err="1">
                <a:latin typeface="Tahoma" panose="020B0604030504040204" pitchFamily="34" charset="0"/>
                <a:ea typeface="Tahoma" panose="020B0604030504040204" pitchFamily="34" charset="0"/>
                <a:cs typeface="Tahoma" panose="020B0604030504040204" pitchFamily="34" charset="0"/>
              </a:rPr>
              <a:t>centre</a:t>
            </a:r>
            <a:r>
              <a:rPr lang="en-US" sz="3300" dirty="0">
                <a:latin typeface="Tahoma" panose="020B0604030504040204" pitchFamily="34" charset="0"/>
                <a:ea typeface="Tahoma" panose="020B0604030504040204" pitchFamily="34" charset="0"/>
                <a:cs typeface="Tahoma" panose="020B0604030504040204" pitchFamily="34" charset="0"/>
              </a:rPr>
              <a:t> of this Transformation Process.</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30008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14363"/>
            <a:ext cx="10018713" cy="1085849"/>
          </a:xfrm>
        </p:spPr>
        <p:txBody>
          <a:bodyPr>
            <a:noAutofit/>
          </a:bodyPr>
          <a:lstStyle/>
          <a:p>
            <a:r>
              <a:rPr lang="en-GB" sz="2400" b="1" dirty="0">
                <a:latin typeface="Tahoma" panose="020B0604030504040204" pitchFamily="34" charset="0"/>
                <a:ea typeface="Calibri" panose="020F0502020204030204" pitchFamily="34" charset="0"/>
              </a:rPr>
              <a:t>4.1 THE ENHANCEMENT OF NARMS TO ENABLE SAVING OF DIGITAL RECORDS THROUGH 1GO-1CITIZEN PLATFORM FOR THE GOVERNMENT OF BOTSWANA</a:t>
            </a:r>
            <a:endParaRPr lang="en-GB" sz="2400" b="1" dirty="0"/>
          </a:p>
        </p:txBody>
      </p:sp>
      <p:sp>
        <p:nvSpPr>
          <p:cNvPr id="3" name="Content Placeholder 2"/>
          <p:cNvSpPr>
            <a:spLocks noGrp="1"/>
          </p:cNvSpPr>
          <p:nvPr>
            <p:ph idx="1"/>
          </p:nvPr>
        </p:nvSpPr>
        <p:spPr>
          <a:xfrm>
            <a:off x="1441448" y="2271713"/>
            <a:ext cx="10402890" cy="4471988"/>
          </a:xfrm>
        </p:spPr>
        <p:txBody>
          <a:bodyPr>
            <a:normAutofit fontScale="70000" lnSpcReduction="20000"/>
          </a:bodyPr>
          <a:lstStyle/>
          <a:p>
            <a:pPr algn="just">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The Botswana National Archives and Records Services has in partnership with the </a:t>
            </a:r>
            <a:r>
              <a:rPr lang="en-GB" dirty="0">
                <a:latin typeface="Tahoma" panose="020B0604030504040204" pitchFamily="34" charset="0"/>
                <a:ea typeface="Calibri" panose="020F0502020204030204" pitchFamily="34" charset="0"/>
              </a:rPr>
              <a:t>Digital Transformation Coordination Office to realise the Provision of Services for the Enhancement of NARMS To Enable Saving of Digital Records Through 1GO-1CITIZEN Platform for the Government of Botswana;</a:t>
            </a:r>
            <a:endParaRPr lang="en-GB" dirty="0">
              <a:latin typeface="Tahoma" panose="020B0604030504040204" pitchFamily="34" charset="0"/>
              <a:ea typeface="Tahoma" panose="020B0604030504040204" pitchFamily="34" charset="0"/>
              <a:cs typeface="Tahoma" panose="020B0604030504040204" pitchFamily="34" charset="0"/>
            </a:endParaRPr>
          </a:p>
          <a:p>
            <a:pPr algn="just">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One of the key priorities of Smart Botswana (</a:t>
            </a:r>
            <a:r>
              <a:rPr lang="en-GB" dirty="0" err="1">
                <a:latin typeface="Tahoma" panose="020B0604030504040204" pitchFamily="34" charset="0"/>
                <a:ea typeface="Tahoma" panose="020B0604030504040204" pitchFamily="34" charset="0"/>
                <a:cs typeface="Tahoma" panose="020B0604030504040204" pitchFamily="34" charset="0"/>
              </a:rPr>
              <a:t>SmartBots</a:t>
            </a:r>
            <a:r>
              <a:rPr lang="en-GB" dirty="0">
                <a:latin typeface="Tahoma" panose="020B0604030504040204" pitchFamily="34" charset="0"/>
                <a:ea typeface="Tahoma" panose="020B0604030504040204" pitchFamily="34" charset="0"/>
                <a:cs typeface="Tahoma" panose="020B0604030504040204" pitchFamily="34" charset="0"/>
              </a:rPr>
              <a:t>) is enhancing public service delivery to Batswana by digitally transforming the Public Service; </a:t>
            </a:r>
          </a:p>
          <a:p>
            <a:pPr algn="just">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The strategy adopts a whole Government approach to drive the digitalisation of the public sector and drive Botswana towards a knowledge-based economy;</a:t>
            </a:r>
          </a:p>
          <a:p>
            <a:pPr algn="just">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The Government of Botswana (GOB) through 1GOV-1Citizen seeks to store all the Government evidential records generated by a multiplicity of Government of Botswana Line-of-Business (LOB) applications/systems (for example, National Identity, Driver’s license, Company Registration and others) into the NARMS System currently implemented and used at the MYSC/BNARS;</a:t>
            </a:r>
          </a:p>
          <a:p>
            <a:pPr algn="just">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This will be achieved by creating a single middleware platform called the </a:t>
            </a:r>
            <a:r>
              <a:rPr lang="en-GB" b="1" dirty="0">
                <a:latin typeface="Tahoma" panose="020B0604030504040204" pitchFamily="34" charset="0"/>
                <a:ea typeface="Tahoma" panose="020B0604030504040204" pitchFamily="34" charset="0"/>
                <a:cs typeface="Tahoma" panose="020B0604030504040204" pitchFamily="34" charset="0"/>
              </a:rPr>
              <a:t>INTEGRATOR</a:t>
            </a:r>
            <a:r>
              <a:rPr lang="en-GB" dirty="0">
                <a:latin typeface="Tahoma" panose="020B0604030504040204" pitchFamily="34" charset="0"/>
                <a:ea typeface="Tahoma" panose="020B0604030504040204" pitchFamily="34" charset="0"/>
                <a:cs typeface="Tahoma" panose="020B0604030504040204" pitchFamily="34" charset="0"/>
              </a:rPr>
              <a:t> which will serve as the aggregator of all Government evidential records. This will also include the assessment of the state of records of Government of Botswana in readiness for the move to electronic records management and to also link all selected government applications.</a:t>
            </a:r>
          </a:p>
          <a:p>
            <a:pPr>
              <a:buFont typeface="Wingdings" panose="05000000000000000000" pitchFamily="2" charset="2"/>
              <a:buChar char="§"/>
            </a:pPr>
            <a:endParaRPr lang="en-GB" dirty="0"/>
          </a:p>
        </p:txBody>
      </p:sp>
    </p:spTree>
    <p:extLst>
      <p:ext uri="{BB962C8B-B14F-4D97-AF65-F5344CB8AC3E}">
        <p14:creationId xmlns:p14="http://schemas.microsoft.com/office/powerpoint/2010/main" val="693021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973" y="264887"/>
            <a:ext cx="10018713" cy="649514"/>
          </a:xfrm>
        </p:spPr>
        <p:txBody>
          <a:bodyPr>
            <a:normAutofit/>
          </a:bodyPr>
          <a:lstStyle/>
          <a:p>
            <a:r>
              <a:rPr lang="en-GB" sz="2800" b="1" dirty="0">
                <a:latin typeface="Tahoma" panose="020B0604030504040204" pitchFamily="34" charset="0"/>
                <a:ea typeface="Tahoma" panose="020B0604030504040204" pitchFamily="34" charset="0"/>
                <a:cs typeface="Tahoma" panose="020B0604030504040204" pitchFamily="34" charset="0"/>
              </a:rPr>
              <a:t>4.2 PHASE 1: </a:t>
            </a:r>
            <a:endParaRPr lang="en-GB" sz="2800" b="1" dirty="0"/>
          </a:p>
        </p:txBody>
      </p:sp>
      <p:sp>
        <p:nvSpPr>
          <p:cNvPr id="3" name="Content Placeholder 2"/>
          <p:cNvSpPr>
            <a:spLocks noGrp="1"/>
          </p:cNvSpPr>
          <p:nvPr>
            <p:ph idx="1"/>
          </p:nvPr>
        </p:nvSpPr>
        <p:spPr>
          <a:xfrm>
            <a:off x="1498598" y="914402"/>
            <a:ext cx="10431465" cy="5657848"/>
          </a:xfrm>
        </p:spPr>
        <p:txBody>
          <a:bodyPr>
            <a:normAutofit fontScale="77500" lnSpcReduction="20000"/>
          </a:bodyPr>
          <a:lstStyle/>
          <a:p>
            <a:pPr marL="0" lvl="0" indent="0">
              <a:buNone/>
            </a:pPr>
            <a:r>
              <a:rPr lang="en-GB" b="1" dirty="0">
                <a:latin typeface="Tahoma" panose="020B0604030504040204" pitchFamily="34" charset="0"/>
                <a:ea typeface="Tahoma" panose="020B0604030504040204" pitchFamily="34" charset="0"/>
                <a:cs typeface="Tahoma" panose="020B0604030504040204" pitchFamily="34" charset="0"/>
              </a:rPr>
              <a:t>THE INTEGRATION OF THE 1GOV PLATFORM TO NARMS FOR GOVERNMENT-WIDE CENTRAL STORAGE OF EVIDENTIAL RECORDS</a:t>
            </a:r>
          </a:p>
          <a:p>
            <a:pPr>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This will be achieved by 1Gov creating a single middleware platform called the INTEGRATOR which will serve as the aggregator of all Government evidential records into NARMS.</a:t>
            </a:r>
          </a:p>
          <a:p>
            <a:pPr>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The integration will be primarily for the storage of EVIDENTIAL records arising from various central government online-systems/services. The integration will be Unidirectional ONLY from 1Gov platform to NARMS. </a:t>
            </a:r>
          </a:p>
          <a:p>
            <a:pPr>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NARMS will be required to provide the Application Programming Interface(</a:t>
            </a:r>
            <a:r>
              <a:rPr lang="en-GB" b="1" dirty="0">
                <a:latin typeface="Tahoma" panose="020B0604030504040204" pitchFamily="34" charset="0"/>
                <a:ea typeface="Tahoma" panose="020B0604030504040204" pitchFamily="34" charset="0"/>
                <a:cs typeface="Tahoma" panose="020B0604030504040204" pitchFamily="34" charset="0"/>
              </a:rPr>
              <a:t>API</a:t>
            </a:r>
            <a:r>
              <a:rPr lang="en-GB" dirty="0">
                <a:latin typeface="Tahoma" panose="020B0604030504040204" pitchFamily="34" charset="0"/>
                <a:ea typeface="Tahoma" panose="020B0604030504040204" pitchFamily="34" charset="0"/>
                <a:cs typeface="Tahoma" panose="020B0604030504040204" pitchFamily="34" charset="0"/>
              </a:rPr>
              <a:t>) for the integration. </a:t>
            </a:r>
          </a:p>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The NARMS should be able to</a:t>
            </a:r>
            <a:r>
              <a:rPr lang="en-GB" dirty="0">
                <a:latin typeface="Tahoma" panose="020B0604030504040204" pitchFamily="34" charset="0"/>
                <a:ea typeface="Tahoma" panose="020B0604030504040204" pitchFamily="34" charset="0"/>
                <a:cs typeface="Tahoma" panose="020B0604030504040204" pitchFamily="34" charset="0"/>
              </a:rPr>
              <a:t>:</a:t>
            </a:r>
          </a:p>
          <a:p>
            <a:pPr lvl="0">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Provide legitimate RECORDS CENTRIC platform equipped with and compliant to all RECORDS Management standards for safe keeping of all Government records in line with the internationally recognised standards and policies for Records Management;</a:t>
            </a:r>
          </a:p>
          <a:p>
            <a:pPr lvl="0">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Store record file formats coming from 1Gov Platform;</a:t>
            </a:r>
          </a:p>
          <a:p>
            <a:pPr lvl="0">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Maintain an audit trail of the record ingestion linked to the appropriate “Correlation ID” provided by the Integrator Platform;</a:t>
            </a:r>
          </a:p>
          <a:p>
            <a:pPr lvl="0">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Provide “Document Hashing#” or “Digital Signature” capability to ensure that records are not tampered with.</a:t>
            </a:r>
          </a:p>
          <a:p>
            <a:endParaRPr lang="en-GB" dirty="0"/>
          </a:p>
        </p:txBody>
      </p:sp>
    </p:spTree>
    <p:extLst>
      <p:ext uri="{BB962C8B-B14F-4D97-AF65-F5344CB8AC3E}">
        <p14:creationId xmlns:p14="http://schemas.microsoft.com/office/powerpoint/2010/main" val="406606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700088"/>
          </a:xfrm>
        </p:spPr>
        <p:txBody>
          <a:bodyPr>
            <a:normAutofit fontScale="90000"/>
          </a:bodyPr>
          <a:lstStyle/>
          <a:p>
            <a:r>
              <a:rPr lang="en-GB" b="1" dirty="0">
                <a:latin typeface="Tahoma" panose="020B0604030504040204" pitchFamily="34" charset="0"/>
                <a:ea typeface="Tahoma" panose="020B0604030504040204" pitchFamily="34" charset="0"/>
                <a:cs typeface="Tahoma" panose="020B0604030504040204" pitchFamily="34" charset="0"/>
              </a:rPr>
              <a:t>4.3 PHASE 2</a:t>
            </a:r>
          </a:p>
        </p:txBody>
      </p:sp>
      <p:sp>
        <p:nvSpPr>
          <p:cNvPr id="3" name="Content Placeholder 2"/>
          <p:cNvSpPr>
            <a:spLocks noGrp="1"/>
          </p:cNvSpPr>
          <p:nvPr>
            <p:ph idx="1"/>
          </p:nvPr>
        </p:nvSpPr>
        <p:spPr>
          <a:xfrm>
            <a:off x="1484310" y="1728787"/>
            <a:ext cx="10018713" cy="5129213"/>
          </a:xfrm>
        </p:spPr>
        <p:txBody>
          <a:bodyPr>
            <a:normAutofit lnSpcReduction="10000"/>
          </a:bodyPr>
          <a:lstStyle/>
          <a:p>
            <a:pPr marL="0" lvl="0" indent="0" algn="just">
              <a:buNone/>
            </a:pPr>
            <a:r>
              <a:rPr lang="en-GB" dirty="0">
                <a:latin typeface="Tahoma" panose="020B0604030504040204" pitchFamily="34" charset="0"/>
                <a:ea typeface="Tahoma" panose="020B0604030504040204" pitchFamily="34" charset="0"/>
                <a:cs typeface="Tahoma" panose="020B0604030504040204" pitchFamily="34" charset="0"/>
              </a:rPr>
              <a:t>Conducting of an e-readiness assessment and audit of the state of records of the Government of Botswana, as a precursor and readiness to NARMS rollout to Government Ministries, Independent Departments and Agencies</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The assessment will deliver the following:</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Situational Analysis;</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Desktop research on best practice relating to Government e-Records;</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Gap analysis report;</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Development of a records and information management strategy; </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Development of e-Records procedure and practices manuals;</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Implementation of records management strategy;</a:t>
            </a:r>
          </a:p>
          <a:p>
            <a:pPr lvl="1">
              <a:buFont typeface="Wingdings" panose="05000000000000000000" pitchFamily="2" charset="2"/>
              <a:buChar char="§"/>
            </a:pPr>
            <a:r>
              <a:rPr lang="en-GB" dirty="0">
                <a:latin typeface="Tahoma" panose="020B0604030504040204" pitchFamily="34" charset="0"/>
                <a:ea typeface="Tahoma" panose="020B0604030504040204" pitchFamily="34" charset="0"/>
                <a:cs typeface="Tahoma" panose="020B0604030504040204" pitchFamily="34" charset="0"/>
              </a:rPr>
              <a:t>Post implementation review.</a:t>
            </a:r>
          </a:p>
          <a:p>
            <a:endParaRPr lang="en-GB" dirty="0"/>
          </a:p>
        </p:txBody>
      </p:sp>
    </p:spTree>
    <p:extLst>
      <p:ext uri="{BB962C8B-B14F-4D97-AF65-F5344CB8AC3E}">
        <p14:creationId xmlns:p14="http://schemas.microsoft.com/office/powerpoint/2010/main" val="3420576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584" y="170645"/>
            <a:ext cx="10018713" cy="447541"/>
          </a:xfrm>
        </p:spPr>
        <p:txBody>
          <a:bodyPr>
            <a:no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4.4 NARMS ROLLOUT STRATEGY</a:t>
            </a:r>
            <a:endParaRPr lang="en-GB" sz="2800" dirty="0"/>
          </a:p>
        </p:txBody>
      </p:sp>
      <p:sp>
        <p:nvSpPr>
          <p:cNvPr id="3" name="Content Placeholder 2"/>
          <p:cNvSpPr>
            <a:spLocks noGrp="1"/>
          </p:cNvSpPr>
          <p:nvPr>
            <p:ph idx="1"/>
          </p:nvPr>
        </p:nvSpPr>
        <p:spPr>
          <a:xfrm>
            <a:off x="1484310" y="1973942"/>
            <a:ext cx="10018713" cy="4697313"/>
          </a:xfrm>
        </p:spPr>
        <p:txBody>
          <a:bodyPr>
            <a:normAutofit/>
          </a:bodyPr>
          <a:lstStyle/>
          <a:p>
            <a:pPr algn="just">
              <a:buFont typeface="Wingdings" panose="05000000000000000000" pitchFamily="2" charset="2"/>
              <a:buChar char="§"/>
            </a:pPr>
            <a:r>
              <a:rPr lang="en-US" sz="2600" dirty="0">
                <a:latin typeface="Tahoma" panose="020B0604030504040204" pitchFamily="34" charset="0"/>
                <a:ea typeface="Tahoma" panose="020B0604030504040204" pitchFamily="34" charset="0"/>
                <a:cs typeface="Tahoma" panose="020B0604030504040204" pitchFamily="34" charset="0"/>
              </a:rPr>
              <a:t>The NARMS Rollout Implementation Strategy has been developed with the intention to:</a:t>
            </a:r>
          </a:p>
          <a:p>
            <a:pPr lvl="1" algn="just">
              <a:buFont typeface="Wingdings" panose="05000000000000000000" pitchFamily="2" charset="2"/>
              <a:buChar char="§"/>
            </a:pPr>
            <a:r>
              <a:rPr lang="en-US" sz="2200" dirty="0">
                <a:latin typeface="Tahoma" panose="020B0604030504040204" pitchFamily="34" charset="0"/>
                <a:ea typeface="Tahoma" panose="020B0604030504040204" pitchFamily="34" charset="0"/>
                <a:cs typeface="Tahoma" panose="020B0604030504040204" pitchFamily="34" charset="0"/>
              </a:rPr>
              <a:t>To onboard three Departments from the Ministry of Youth, Gender, Sport and Culture (MYSC) and preliminary work is being undertaken;</a:t>
            </a:r>
          </a:p>
          <a:p>
            <a:pPr lvl="1" algn="just">
              <a:buFont typeface="Wingdings" panose="05000000000000000000" pitchFamily="2" charset="2"/>
              <a:buChar char="§"/>
            </a:pPr>
            <a:r>
              <a:rPr lang="en-US" sz="2200" dirty="0">
                <a:latin typeface="Tahoma" panose="020B0604030504040204" pitchFamily="34" charset="0"/>
                <a:ea typeface="Tahoma" panose="020B0604030504040204" pitchFamily="34" charset="0"/>
                <a:cs typeface="Tahoma" panose="020B0604030504040204" pitchFamily="34" charset="0"/>
              </a:rPr>
              <a:t>Three other Ministries to be on boarded are currently being facilitated by undertaking readiness assessments to satisfy the requirements.  </a:t>
            </a:r>
          </a:p>
          <a:p>
            <a:pPr lvl="1" algn="just">
              <a:buFont typeface="Wingdings" panose="05000000000000000000" pitchFamily="2" charset="2"/>
              <a:buChar char="§"/>
            </a:pPr>
            <a:endParaRPr lang="en-GB" dirty="0"/>
          </a:p>
        </p:txBody>
      </p:sp>
    </p:spTree>
    <p:extLst>
      <p:ext uri="{BB962C8B-B14F-4D97-AF65-F5344CB8AC3E}">
        <p14:creationId xmlns:p14="http://schemas.microsoft.com/office/powerpoint/2010/main" val="1222192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308430"/>
            <a:ext cx="10018713" cy="971550"/>
          </a:xfrm>
        </p:spPr>
        <p:txBody>
          <a:bodyPr>
            <a:norm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4.5 ESTABLISHMENT OF THE AUDIO VISUAL UNIT</a:t>
            </a:r>
            <a:endParaRPr lang="en-GB" sz="2800" b="1"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389060" y="1279980"/>
            <a:ext cx="10018713" cy="5191125"/>
          </a:xfrm>
        </p:spPr>
        <p:txBody>
          <a:bodyPr>
            <a:normAutofit/>
          </a:bodyPr>
          <a:lstStyle/>
          <a:p>
            <a:pPr algn="just">
              <a:buFont typeface="Wingdings" panose="05000000000000000000" pitchFamily="2" charset="2"/>
              <a:buChar char="§"/>
            </a:pPr>
            <a:r>
              <a:rPr lang="en-US" dirty="0">
                <a:solidFill>
                  <a:srgbClr val="333333"/>
                </a:solidFill>
                <a:latin typeface="Tahoma" panose="020B0604030504040204" pitchFamily="34" charset="0"/>
                <a:ea typeface="Tahoma" panose="020B0604030504040204" pitchFamily="34" charset="0"/>
                <a:cs typeface="Tahoma" panose="020B0604030504040204" pitchFamily="34" charset="0"/>
              </a:rPr>
              <a:t>The Government has sponsored the establishment of the Audio Visual Unit for the Two Year Transitional Plan Period;</a:t>
            </a:r>
          </a:p>
          <a:p>
            <a:pPr algn="just">
              <a:buFont typeface="Wingdings" panose="05000000000000000000" pitchFamily="2" charset="2"/>
              <a:buChar char="§"/>
            </a:pPr>
            <a:r>
              <a:rPr lang="en-US" dirty="0">
                <a:solidFill>
                  <a:srgbClr val="333333"/>
                </a:solidFill>
                <a:latin typeface="Tahoma" panose="020B0604030504040204" pitchFamily="34" charset="0"/>
                <a:ea typeface="Tahoma" panose="020B0604030504040204" pitchFamily="34" charset="0"/>
                <a:cs typeface="Tahoma" panose="020B0604030504040204" pitchFamily="34" charset="0"/>
              </a:rPr>
              <a:t>The Project Memorandum is currently being appraised by the Planning Unit and procurement process will start in earnest. </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5519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196" y="308430"/>
            <a:ext cx="10018713" cy="1055914"/>
          </a:xfrm>
        </p:spPr>
        <p:txBody>
          <a:bodyPr>
            <a:normAutofit fontScale="90000"/>
          </a:bodyPr>
          <a:lstStyle/>
          <a:p>
            <a:r>
              <a:rPr lang="en-US" sz="3600" b="1" dirty="0">
                <a:latin typeface="Tahoma" panose="020B0604030504040204" pitchFamily="34" charset="0"/>
                <a:ea typeface="Tahoma" panose="020B0604030504040204" pitchFamily="34" charset="0"/>
                <a:cs typeface="Tahoma" panose="020B0604030504040204" pitchFamily="34" charset="0"/>
              </a:rPr>
              <a:t>4.6 ESTABLISHMENT OF SPECIALISED RECORDS CENTRES</a:t>
            </a:r>
          </a:p>
        </p:txBody>
      </p:sp>
      <p:sp>
        <p:nvSpPr>
          <p:cNvPr id="3" name="Content Placeholder 2"/>
          <p:cNvSpPr>
            <a:spLocks noGrp="1"/>
          </p:cNvSpPr>
          <p:nvPr>
            <p:ph idx="1"/>
          </p:nvPr>
        </p:nvSpPr>
        <p:spPr>
          <a:xfrm>
            <a:off x="1368196" y="1364343"/>
            <a:ext cx="10707690" cy="3164113"/>
          </a:xfrm>
        </p:spPr>
        <p:txBody>
          <a:bodyPr>
            <a:normAutofit/>
          </a:bodyPr>
          <a:lstStyle/>
          <a:p>
            <a:pPr marL="0" indent="0">
              <a:buNone/>
            </a:pPr>
            <a:r>
              <a:rPr lang="en-US" sz="2800" dirty="0">
                <a:latin typeface="Tahoma" panose="020B0604030504040204" pitchFamily="34" charset="0"/>
                <a:ea typeface="Tahoma" panose="020B0604030504040204" pitchFamily="34" charset="0"/>
                <a:cs typeface="Tahoma" panose="020B0604030504040204" pitchFamily="34" charset="0"/>
              </a:rPr>
              <a:t>In the quest to ensure on proper preservation and access of case records, two Records Centres are in the pipeline. Preliminary steps had been started with the Feasibility Study Team in place. The Records Centres will be constructed at Gaborone and Ghanzi.</a:t>
            </a:r>
          </a:p>
        </p:txBody>
      </p:sp>
    </p:spTree>
    <p:extLst>
      <p:ext uri="{BB962C8B-B14F-4D97-AF65-F5344CB8AC3E}">
        <p14:creationId xmlns:p14="http://schemas.microsoft.com/office/powerpoint/2010/main" val="4281862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92315"/>
            <a:ext cx="10018713" cy="838200"/>
          </a:xfrm>
        </p:spPr>
        <p:txBody>
          <a:bodyPr>
            <a:norm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5.0 INTERNATIONAL ARCHIVES DAY</a:t>
            </a:r>
            <a:endParaRPr lang="en-GB" sz="2800" b="1"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346876" y="1030515"/>
            <a:ext cx="10424210" cy="5827485"/>
          </a:xfrm>
        </p:spPr>
        <p:txBody>
          <a:bodyPr>
            <a:normAutofit/>
          </a:bodyPr>
          <a:lstStyle/>
          <a:p>
            <a:pPr marL="0" marR="0" indent="0" algn="just">
              <a:lnSpc>
                <a:spcPct val="107000"/>
              </a:lnSpc>
              <a:spcBef>
                <a:spcPts val="0"/>
              </a:spcBef>
              <a:spcAft>
                <a:spcPts val="800"/>
              </a:spcAft>
              <a:buNone/>
            </a:pPr>
            <a:r>
              <a:rPr lang="en-US" dirty="0">
                <a:latin typeface="Tahoma" panose="020B0604030504040204" pitchFamily="34" charset="0"/>
                <a:ea typeface="Tahoma" panose="020B0604030504040204" pitchFamily="34" charset="0"/>
                <a:cs typeface="Tahoma" panose="020B0604030504040204" pitchFamily="34" charset="0"/>
              </a:rPr>
              <a:t>The International Archives week was celebrated from the backdrop of the ICA 75 years of existence;</a:t>
            </a:r>
          </a:p>
          <a:p>
            <a:pPr lvl="1"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Assistant </a:t>
            </a:r>
            <a:r>
              <a:rPr lang="en-US" dirty="0" err="1">
                <a:latin typeface="Tahoma" panose="020B0604030504040204" pitchFamily="34" charset="0"/>
                <a:ea typeface="Tahoma" panose="020B0604030504040204" pitchFamily="34" charset="0"/>
                <a:cs typeface="Tahoma" panose="020B0604030504040204" pitchFamily="34" charset="0"/>
              </a:rPr>
              <a:t>Honourable</a:t>
            </a:r>
            <a:r>
              <a:rPr lang="en-US" dirty="0">
                <a:latin typeface="Tahoma" panose="020B0604030504040204" pitchFamily="34" charset="0"/>
                <a:ea typeface="Tahoma" panose="020B0604030504040204" pitchFamily="34" charset="0"/>
                <a:cs typeface="Tahoma" panose="020B0604030504040204" pitchFamily="34" charset="0"/>
              </a:rPr>
              <a:t> Minister in the MYSC graced the occasion and the community was </a:t>
            </a:r>
            <a:r>
              <a:rPr lang="en-US" dirty="0" err="1">
                <a:latin typeface="Tahoma" panose="020B0604030504040204" pitchFamily="34" charset="0"/>
                <a:ea typeface="Tahoma" panose="020B0604030504040204" pitchFamily="34" charset="0"/>
                <a:cs typeface="Tahoma" panose="020B0604030504040204" pitchFamily="34" charset="0"/>
              </a:rPr>
              <a:t>mobilised</a:t>
            </a:r>
            <a:r>
              <a:rPr lang="en-US" dirty="0">
                <a:latin typeface="Tahoma" panose="020B0604030504040204" pitchFamily="34" charset="0"/>
                <a:ea typeface="Tahoma" panose="020B0604030504040204" pitchFamily="34" charset="0"/>
                <a:cs typeface="Tahoma" panose="020B0604030504040204" pitchFamily="34" charset="0"/>
              </a:rPr>
              <a:t> and attendance was satisfying;</a:t>
            </a:r>
          </a:p>
          <a:p>
            <a:pPr lvl="1"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Highlight of the Day included among other things, learners from nearby schools were deliberately invited as part of </a:t>
            </a:r>
            <a:r>
              <a:rPr lang="en-US" i="1" dirty="0">
                <a:latin typeface="Tahoma" panose="020B0604030504040204" pitchFamily="34" charset="0"/>
                <a:ea typeface="Tahoma" panose="020B0604030504040204" pitchFamily="34" charset="0"/>
                <a:cs typeface="Tahoma" panose="020B0604030504040204" pitchFamily="34" charset="0"/>
              </a:rPr>
              <a:t>catch them while young programme</a:t>
            </a:r>
            <a:r>
              <a:rPr lang="en-US" dirty="0">
                <a:latin typeface="Tahoma" panose="020B0604030504040204" pitchFamily="34" charset="0"/>
                <a:ea typeface="Tahoma" panose="020B0604030504040204" pitchFamily="34" charset="0"/>
                <a:cs typeface="Tahoma" panose="020B0604030504040204" pitchFamily="34" charset="0"/>
              </a:rPr>
              <a:t>. The intention is to continue to build the Archives going culture;</a:t>
            </a:r>
          </a:p>
          <a:p>
            <a:pPr lvl="2"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Further, certificates of appreciation were awarded to communities that took part in the Oral History Programme by donating their historical narratives to the National Archives and Records services; </a:t>
            </a:r>
          </a:p>
          <a:p>
            <a:pPr lvl="2"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media also covered the event extensively;</a:t>
            </a:r>
          </a:p>
          <a:p>
            <a:pPr lvl="2"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Various artists were invited to perform at a fee;</a:t>
            </a:r>
          </a:p>
          <a:p>
            <a:pPr lvl="2"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Build up activities were conducted in the City of Francistown as a host;</a:t>
            </a:r>
          </a:p>
          <a:p>
            <a:pPr lvl="2" algn="just">
              <a:lnSpc>
                <a:spcPct val="107000"/>
              </a:lnSpc>
              <a:spcBef>
                <a:spcPts val="0"/>
              </a:spcBef>
              <a:spcAft>
                <a:spcPts val="800"/>
              </a:spcAf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Activities included mall activations, presentations and workshops (educators and learners) which collectively attracted 2353 participants.</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2714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63952"/>
            <a:ext cx="10018713" cy="838984"/>
          </a:xfrm>
        </p:spPr>
        <p:txBody>
          <a:bodyPr>
            <a:norm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5.1 WORLD DAY FOR AUDIOVISUAL HERITAGE</a:t>
            </a:r>
          </a:p>
        </p:txBody>
      </p:sp>
      <p:sp>
        <p:nvSpPr>
          <p:cNvPr id="3" name="Content Placeholder 2"/>
          <p:cNvSpPr>
            <a:spLocks noGrp="1"/>
          </p:cNvSpPr>
          <p:nvPr>
            <p:ph idx="1"/>
          </p:nvPr>
        </p:nvSpPr>
        <p:spPr>
          <a:xfrm>
            <a:off x="1045029" y="1263193"/>
            <a:ext cx="11030857" cy="4528008"/>
          </a:xfrm>
        </p:spPr>
        <p:txBody>
          <a:bodyPr>
            <a:normAutofit fontScale="92500" lnSpcReduction="10000"/>
          </a:bodyPr>
          <a:lstStyle/>
          <a:p>
            <a:pPr algn="just">
              <a:buFont typeface="Wingdings" panose="05000000000000000000" pitchFamily="2" charset="2"/>
              <a:buChar char="§"/>
            </a:pP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The Country had a debut commemoration of the World Day for Audiovisual Heritage 2022 under the Theme: “</a:t>
            </a:r>
            <a:r>
              <a:rPr lang="en-US" dirty="0">
                <a:solidFill>
                  <a:srgbClr val="040C28"/>
                </a:solidFill>
                <a:latin typeface="Tahoma" panose="020B0604030504040204" pitchFamily="34" charset="0"/>
                <a:ea typeface="Tahoma" panose="020B0604030504040204" pitchFamily="34" charset="0"/>
                <a:cs typeface="Tahoma" panose="020B0604030504040204" pitchFamily="34" charset="0"/>
              </a:rPr>
              <a:t>Enlisting documentary heritage to promote inclusive, just and peaceful societies</a:t>
            </a: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 The 2022 World Day for Audiovisual Heritage it was celebrated in conjunction with the 30th anniversary of the Memory of the World Programme;</a:t>
            </a:r>
          </a:p>
          <a:p>
            <a:pPr algn="just">
              <a:buFont typeface="Wingdings" panose="05000000000000000000" pitchFamily="2" charset="2"/>
              <a:buChar char="§"/>
            </a:pP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The Commemoration was done with stakeholders playing a facilitative role;</a:t>
            </a:r>
          </a:p>
          <a:p>
            <a:pPr algn="just">
              <a:buFont typeface="Wingdings" panose="05000000000000000000" pitchFamily="2" charset="2"/>
              <a:buChar char="§"/>
            </a:pP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One of our key stakeholders was the Department of Broadcasting Services, whose mandate covers Radio and Television;</a:t>
            </a:r>
          </a:p>
          <a:p>
            <a:pPr algn="just">
              <a:buFont typeface="Wingdings" panose="05000000000000000000" pitchFamily="2" charset="2"/>
              <a:buChar char="§"/>
            </a:pP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We are indebted to presenters from the Republic of South Africa - </a:t>
            </a:r>
            <a:r>
              <a:rPr lang="en-US" dirty="0" err="1">
                <a:solidFill>
                  <a:srgbClr val="202124"/>
                </a:solidFill>
                <a:latin typeface="Tahoma" panose="020B0604030504040204" pitchFamily="34" charset="0"/>
                <a:ea typeface="Tahoma" panose="020B0604030504040204" pitchFamily="34" charset="0"/>
                <a:cs typeface="Tahoma" panose="020B0604030504040204" pitchFamily="34" charset="0"/>
              </a:rPr>
              <a:t>Ms</a:t>
            </a: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 Brenda </a:t>
            </a:r>
            <a:r>
              <a:rPr lang="en-US" dirty="0" err="1">
                <a:solidFill>
                  <a:srgbClr val="202124"/>
                </a:solidFill>
                <a:latin typeface="Tahoma" panose="020B0604030504040204" pitchFamily="34" charset="0"/>
                <a:ea typeface="Tahoma" panose="020B0604030504040204" pitchFamily="34" charset="0"/>
                <a:cs typeface="Tahoma" panose="020B0604030504040204" pitchFamily="34" charset="0"/>
              </a:rPr>
              <a:t>Kotze</a:t>
            </a: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 from the National Video, Sound and Film; Professor Nathan </a:t>
            </a:r>
            <a:r>
              <a:rPr lang="en-US" dirty="0" err="1">
                <a:solidFill>
                  <a:srgbClr val="202124"/>
                </a:solidFill>
                <a:latin typeface="Tahoma" panose="020B0604030504040204" pitchFamily="34" charset="0"/>
                <a:ea typeface="Tahoma" panose="020B0604030504040204" pitchFamily="34" charset="0"/>
                <a:cs typeface="Tahoma" panose="020B0604030504040204" pitchFamily="34" charset="0"/>
              </a:rPr>
              <a:t>Mnjama</a:t>
            </a: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 from the University of Botswana, and </a:t>
            </a:r>
            <a:r>
              <a:rPr lang="en-US" dirty="0" err="1">
                <a:solidFill>
                  <a:srgbClr val="202124"/>
                </a:solidFill>
                <a:latin typeface="Tahoma" panose="020B0604030504040204" pitchFamily="34" charset="0"/>
                <a:ea typeface="Tahoma" panose="020B0604030504040204" pitchFamily="34" charset="0"/>
                <a:cs typeface="Tahoma" panose="020B0604030504040204" pitchFamily="34" charset="0"/>
              </a:rPr>
              <a:t>Mr</a:t>
            </a: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 Joel </a:t>
            </a:r>
            <a:r>
              <a:rPr lang="en-US" dirty="0" err="1">
                <a:solidFill>
                  <a:srgbClr val="202124"/>
                </a:solidFill>
                <a:latin typeface="Tahoma" panose="020B0604030504040204" pitchFamily="34" charset="0"/>
                <a:ea typeface="Tahoma" panose="020B0604030504040204" pitchFamily="34" charset="0"/>
                <a:cs typeface="Tahoma" panose="020B0604030504040204" pitchFamily="34" charset="0"/>
              </a:rPr>
              <a:t>Thuto</a:t>
            </a:r>
            <a:r>
              <a:rPr lang="en-US" dirty="0">
                <a:solidFill>
                  <a:srgbClr val="202124"/>
                </a:solidFill>
                <a:latin typeface="Tahoma" panose="020B0604030504040204" pitchFamily="34" charset="0"/>
                <a:ea typeface="Tahoma" panose="020B0604030504040204" pitchFamily="34" charset="0"/>
                <a:cs typeface="Tahoma" panose="020B0604030504040204" pitchFamily="34" charset="0"/>
              </a:rPr>
              <a:t>, from the Department of Broadcasting Services in Botswana.</a:t>
            </a:r>
          </a:p>
          <a:p>
            <a:pPr algn="just"/>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23919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546755"/>
            <a:ext cx="10018713" cy="1128073"/>
          </a:xfrm>
        </p:spPr>
        <p:txBody>
          <a:bodyPr>
            <a:norm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5.2 RECORDS MANAGEMENT AND ARCHIVES CONFERENCE</a:t>
            </a: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country held the 3</a:t>
            </a:r>
            <a:r>
              <a:rPr lang="en-US" baseline="30000" dirty="0">
                <a:latin typeface="Tahoma" panose="020B0604030504040204" pitchFamily="34" charset="0"/>
                <a:ea typeface="Tahoma" panose="020B0604030504040204" pitchFamily="34" charset="0"/>
                <a:cs typeface="Tahoma" panose="020B0604030504040204" pitchFamily="34" charset="0"/>
              </a:rPr>
              <a:t>rd</a:t>
            </a:r>
            <a:r>
              <a:rPr lang="en-US" dirty="0">
                <a:latin typeface="Tahoma" panose="020B0604030504040204" pitchFamily="34" charset="0"/>
                <a:ea typeface="Tahoma" panose="020B0604030504040204" pitchFamily="34" charset="0"/>
                <a:cs typeface="Tahoma" panose="020B0604030504040204" pitchFamily="34" charset="0"/>
              </a:rPr>
              <a:t> edition of the Records Management and Archives Conference on the 30</a:t>
            </a:r>
            <a:r>
              <a:rPr lang="en-US" baseline="30000" dirty="0">
                <a:latin typeface="Tahoma" panose="020B0604030504040204" pitchFamily="34" charset="0"/>
                <a:ea typeface="Tahoma" panose="020B0604030504040204" pitchFamily="34" charset="0"/>
                <a:cs typeface="Tahoma" panose="020B0604030504040204" pitchFamily="34" charset="0"/>
              </a:rPr>
              <a:t>th</a:t>
            </a:r>
            <a:r>
              <a:rPr lang="en-US" dirty="0">
                <a:latin typeface="Tahoma" panose="020B0604030504040204" pitchFamily="34" charset="0"/>
                <a:ea typeface="Tahoma" panose="020B0604030504040204" pitchFamily="34" charset="0"/>
                <a:cs typeface="Tahoma" panose="020B0604030504040204" pitchFamily="34" charset="0"/>
              </a:rPr>
              <a:t> November to 1</a:t>
            </a:r>
            <a:r>
              <a:rPr lang="en-US" baseline="30000" dirty="0">
                <a:latin typeface="Tahoma" panose="020B0604030504040204" pitchFamily="34" charset="0"/>
                <a:ea typeface="Tahoma" panose="020B0604030504040204" pitchFamily="34" charset="0"/>
                <a:cs typeface="Tahoma" panose="020B0604030504040204" pitchFamily="34" charset="0"/>
              </a:rPr>
              <a:t>st</a:t>
            </a:r>
            <a:r>
              <a:rPr lang="en-US" dirty="0">
                <a:latin typeface="Tahoma" panose="020B0604030504040204" pitchFamily="34" charset="0"/>
                <a:ea typeface="Tahoma" panose="020B0604030504040204" pitchFamily="34" charset="0"/>
                <a:cs typeface="Tahoma" panose="020B0604030504040204" pitchFamily="34" charset="0"/>
              </a:rPr>
              <a:t> December 2022, under the theme </a:t>
            </a:r>
            <a:r>
              <a:rPr lang="en-US" b="1" dirty="0"/>
              <a:t>#</a:t>
            </a:r>
            <a:r>
              <a:rPr lang="en-US" b="1" i="1" dirty="0"/>
              <a:t>Repositioning Archives and Records Management to the New Agenda;</a:t>
            </a:r>
            <a:endParaRPr lang="en-US" dirty="0">
              <a:latin typeface="Tahoma" panose="020B0604030504040204" pitchFamily="34" charset="0"/>
              <a:ea typeface="Tahoma" panose="020B0604030504040204" pitchFamily="34" charset="0"/>
              <a:cs typeface="Tahoma" panose="020B0604030504040204" pitchFamily="34" charset="0"/>
            </a:endParaRP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This is a professional forum that deliberates on critical issues and trends obtaining in the field. It further strengthens collaboration among the professionals.</a:t>
            </a:r>
          </a:p>
          <a:p>
            <a:pPr marL="0" indent="0" algn="just">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7805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ahoma" panose="020B0604030504040204" pitchFamily="34" charset="0"/>
                <a:ea typeface="Tahoma" panose="020B0604030504040204" pitchFamily="34" charset="0"/>
                <a:cs typeface="Tahoma" panose="020B0604030504040204" pitchFamily="34" charset="0"/>
              </a:rPr>
              <a:t>6.0 BENCHMARKING EXERCISE ON THE ESTABLISHMENT OF AN AUDIOVISUAL UNIT</a:t>
            </a:r>
            <a:endParaRPr lang="en-US" dirty="0"/>
          </a:p>
        </p:txBody>
      </p:sp>
      <p:sp>
        <p:nvSpPr>
          <p:cNvPr id="3" name="Content Placeholder 2"/>
          <p:cNvSpPr>
            <a:spLocks noGrp="1"/>
          </p:cNvSpPr>
          <p:nvPr>
            <p:ph idx="1"/>
          </p:nvPr>
        </p:nvSpPr>
        <p:spPr>
          <a:xfrm>
            <a:off x="1390421" y="2438399"/>
            <a:ext cx="10018713" cy="4223658"/>
          </a:xfrm>
        </p:spPr>
        <p:txBody>
          <a:bodyPr>
            <a:normAutofit lnSpcReduction="10000"/>
          </a:bodyPr>
          <a:lstStyle/>
          <a:p>
            <a:r>
              <a:rPr lang="en-US" dirty="0"/>
              <a:t>A team comprising of an Archivist, IT Officers (2), an Officer from the Broadcasting Services (Radio and TV) were hosted by the National Film, Video and Sound Archives (NFVSA) in Pretoria on the 6</a:t>
            </a:r>
            <a:r>
              <a:rPr lang="en-US" baseline="30000" dirty="0"/>
              <a:t>th</a:t>
            </a:r>
            <a:r>
              <a:rPr lang="en-US" dirty="0"/>
              <a:t>-10</a:t>
            </a:r>
            <a:r>
              <a:rPr lang="en-US" baseline="30000" dirty="0"/>
              <a:t>th</a:t>
            </a:r>
            <a:r>
              <a:rPr lang="en-US" dirty="0"/>
              <a:t> March 2023. Further plans are in place to further embark on another mission at the National Archives of Zimbabwe by September 2023;</a:t>
            </a:r>
          </a:p>
          <a:p>
            <a:r>
              <a:rPr lang="en-US" dirty="0"/>
              <a:t>The benchmarking exercises are done under the auspices of the existing Agreements between the Government of the Republic of South Africa and Zimbabwean and the Government of the Republic of Botswana on Co-operation in the Fields of Arts and Culture;</a:t>
            </a:r>
          </a:p>
          <a:p>
            <a:r>
              <a:rPr lang="en-US" dirty="0"/>
              <a:t>We are grateful to our South African counterparts for their hospitality and assistance during the benchmarking exercise.</a:t>
            </a:r>
          </a:p>
          <a:p>
            <a:endParaRPr lang="en-US" dirty="0"/>
          </a:p>
        </p:txBody>
      </p:sp>
    </p:spTree>
    <p:extLst>
      <p:ext uri="{BB962C8B-B14F-4D97-AF65-F5344CB8AC3E}">
        <p14:creationId xmlns:p14="http://schemas.microsoft.com/office/powerpoint/2010/main" val="248229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918" y="685800"/>
            <a:ext cx="9934106" cy="940869"/>
          </a:xfrm>
        </p:spPr>
        <p:txBody>
          <a:bodyPr>
            <a:normAutofit fontScale="90000"/>
          </a:bodyPr>
          <a:lstStyle/>
          <a:p>
            <a:pPr algn="just"/>
            <a:r>
              <a:rPr lang="en-US" sz="2800" b="1" dirty="0">
                <a:latin typeface="Tahoma" panose="020B0604030504040204" pitchFamily="34" charset="0"/>
                <a:ea typeface="Tahoma" panose="020B0604030504040204" pitchFamily="34" charset="0"/>
                <a:cs typeface="Tahoma" panose="020B0604030504040204" pitchFamily="34" charset="0"/>
              </a:rPr>
              <a:t>6.1 BENCHMARKING EXERCISE ON THE IMPLEMENTATION OF EDRMS</a:t>
            </a:r>
          </a:p>
        </p:txBody>
      </p:sp>
      <p:sp>
        <p:nvSpPr>
          <p:cNvPr id="3" name="Content Placeholder 2"/>
          <p:cNvSpPr>
            <a:spLocks noGrp="1"/>
          </p:cNvSpPr>
          <p:nvPr>
            <p:ph idx="1"/>
          </p:nvPr>
        </p:nvSpPr>
        <p:spPr>
          <a:xfrm>
            <a:off x="1484310" y="1799771"/>
            <a:ext cx="10417404" cy="3991429"/>
          </a:xfrm>
        </p:spPr>
        <p:txBody>
          <a:bodyPr>
            <a:normAutofit fontScale="92500" lnSpcReduction="10000"/>
          </a:bodyPr>
          <a:lstStyle/>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In strengthening the implementation of e-records project in the Public Service, the Country sent three Officers:  Deputy Director, Records Manager and an IT Officer on a benchmarking exercise to Tanzania on the 19</a:t>
            </a:r>
            <a:r>
              <a:rPr lang="en-US" baseline="30000" dirty="0">
                <a:latin typeface="Tahoma" panose="020B0604030504040204" pitchFamily="34" charset="0"/>
                <a:ea typeface="Tahoma" panose="020B0604030504040204" pitchFamily="34" charset="0"/>
                <a:cs typeface="Tahoma" panose="020B0604030504040204" pitchFamily="34" charset="0"/>
              </a:rPr>
              <a:t>th</a:t>
            </a:r>
            <a:r>
              <a:rPr lang="en-US" dirty="0">
                <a:latin typeface="Tahoma" panose="020B0604030504040204" pitchFamily="34" charset="0"/>
                <a:ea typeface="Tahoma" panose="020B0604030504040204" pitchFamily="34" charset="0"/>
                <a:cs typeface="Tahoma" panose="020B0604030504040204" pitchFamily="34" charset="0"/>
              </a:rPr>
              <a:t>-25</a:t>
            </a:r>
            <a:r>
              <a:rPr lang="en-US" baseline="30000" dirty="0">
                <a:latin typeface="Tahoma" panose="020B0604030504040204" pitchFamily="34" charset="0"/>
                <a:ea typeface="Tahoma" panose="020B0604030504040204" pitchFamily="34" charset="0"/>
                <a:cs typeface="Tahoma" panose="020B0604030504040204" pitchFamily="34" charset="0"/>
              </a:rPr>
              <a:t>th</a:t>
            </a:r>
            <a:r>
              <a:rPr lang="en-US" dirty="0">
                <a:latin typeface="Tahoma" panose="020B0604030504040204" pitchFamily="34" charset="0"/>
                <a:ea typeface="Tahoma" panose="020B0604030504040204" pitchFamily="34" charset="0"/>
                <a:cs typeface="Tahoma" panose="020B0604030504040204" pitchFamily="34" charset="0"/>
              </a:rPr>
              <a:t> March, 2023;</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interests emanated from the success story of the Tanzanian Government in rolling out their EDRMS – dubbed E-Office to two Hundred plus institutions as presented in the August 2022 ESARBICA Board Meeting;</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Botswana Team were to appreciate the implementation approach and assess its applicability in the context of Botswana, Challenges encountered during the implementation and post implementation.</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Botswana is highly indebted to the hospitality and learnings they received from Tanzania.</a:t>
            </a:r>
          </a:p>
          <a:p>
            <a:pPr lvl="1"/>
            <a:endParaRPr lang="en-US" dirty="0"/>
          </a:p>
        </p:txBody>
      </p:sp>
    </p:spTree>
    <p:extLst>
      <p:ext uri="{BB962C8B-B14F-4D97-AF65-F5344CB8AC3E}">
        <p14:creationId xmlns:p14="http://schemas.microsoft.com/office/powerpoint/2010/main" val="494845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10765"/>
            <a:ext cx="10018713" cy="992171"/>
          </a:xfrm>
        </p:spPr>
        <p:txBody>
          <a:bodyPr>
            <a:normAutofit fontScale="90000"/>
          </a:bodyPr>
          <a:lstStyle/>
          <a:p>
            <a:r>
              <a:rPr lang="en-US" sz="2800" b="1" dirty="0">
                <a:latin typeface="Tahoma" panose="020B0604030504040204" pitchFamily="34" charset="0"/>
                <a:ea typeface="Tahoma" panose="020B0604030504040204" pitchFamily="34" charset="0"/>
                <a:cs typeface="Tahoma" panose="020B0604030504040204" pitchFamily="34" charset="0"/>
              </a:rPr>
              <a:t>6.2 BENCHMARKING EXERCISE ON MERGING OF THE BOTSWANA NATIONAL ARCHIVES AND RECORDS SERVICES AND BOTSWANA NATIONAL LIBRARY SERVICES (BNLS)</a:t>
            </a:r>
          </a:p>
        </p:txBody>
      </p:sp>
      <p:sp>
        <p:nvSpPr>
          <p:cNvPr id="3" name="Content Placeholder 2"/>
          <p:cNvSpPr>
            <a:spLocks noGrp="1"/>
          </p:cNvSpPr>
          <p:nvPr>
            <p:ph idx="1"/>
          </p:nvPr>
        </p:nvSpPr>
        <p:spPr>
          <a:xfrm>
            <a:off x="1484309" y="1743660"/>
            <a:ext cx="10018713" cy="3757254"/>
          </a:xfrm>
        </p:spPr>
        <p:txBody>
          <a:bodyPr/>
          <a:lstStyle/>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onset of the </a:t>
            </a:r>
            <a:r>
              <a:rPr lang="en-US" dirty="0" err="1">
                <a:latin typeface="Tahoma" panose="020B0604030504040204" pitchFamily="34" charset="0"/>
                <a:ea typeface="Tahoma" panose="020B0604030504040204" pitchFamily="34" charset="0"/>
                <a:cs typeface="Tahoma" panose="020B0604030504040204" pitchFamily="34" charset="0"/>
              </a:rPr>
              <a:t>Rationalisation</a:t>
            </a:r>
            <a:r>
              <a:rPr lang="en-US" dirty="0">
                <a:latin typeface="Tahoma" panose="020B0604030504040204" pitchFamily="34" charset="0"/>
                <a:ea typeface="Tahoma" panose="020B0604030504040204" pitchFamily="34" charset="0"/>
                <a:cs typeface="Tahoma" panose="020B0604030504040204" pitchFamily="34" charset="0"/>
              </a:rPr>
              <a:t> Exercise in the Government of Botswana has brought a shift in the archives and library fields. It emerged that the Government wanted to see the two Departments being BNARS and BNLS merged;  </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It followed that a team of BNARS, BNLS and MYSC Corporate Services leadership embarked on a benchmarking mission in Namibia in March 2023 on the merging of the two institutions. </a:t>
            </a:r>
          </a:p>
        </p:txBody>
      </p:sp>
    </p:spTree>
    <p:extLst>
      <p:ext uri="{BB962C8B-B14F-4D97-AF65-F5344CB8AC3E}">
        <p14:creationId xmlns:p14="http://schemas.microsoft.com/office/powerpoint/2010/main" val="2795161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014211"/>
          </a:xfrm>
        </p:spPr>
        <p:txBody>
          <a:bodyPr>
            <a:normAutofit fontScale="90000"/>
          </a:bodyPr>
          <a:lstStyle/>
          <a:p>
            <a:r>
              <a:rPr lang="en-US" sz="2700" b="1" dirty="0">
                <a:latin typeface="Tahoma" panose="020B0604030504040204" pitchFamily="34" charset="0"/>
                <a:ea typeface="Tahoma" panose="020B0604030504040204" pitchFamily="34" charset="0"/>
                <a:cs typeface="Tahoma" panose="020B0604030504040204" pitchFamily="34" charset="0"/>
              </a:rPr>
              <a:t>6.3 ACCESS TO MEMORY (</a:t>
            </a:r>
            <a:r>
              <a:rPr lang="en-US" sz="2700" b="1" dirty="0" err="1">
                <a:latin typeface="Tahoma" panose="020B0604030504040204" pitchFamily="34" charset="0"/>
                <a:ea typeface="Tahoma" panose="020B0604030504040204" pitchFamily="34" charset="0"/>
                <a:cs typeface="Tahoma" panose="020B0604030504040204" pitchFamily="34" charset="0"/>
              </a:rPr>
              <a:t>AtoM</a:t>
            </a:r>
            <a:r>
              <a:rPr lang="en-US" sz="2700" b="1" dirty="0">
                <a:latin typeface="Tahoma" panose="020B0604030504040204" pitchFamily="34" charset="0"/>
                <a:ea typeface="Tahoma" panose="020B0604030504040204" pitchFamily="34" charset="0"/>
                <a:cs typeface="Tahoma" panose="020B0604030504040204" pitchFamily="34" charset="0"/>
              </a:rPr>
              <a:t>) SYSTEM</a:t>
            </a:r>
            <a:br>
              <a:rPr lang="en-GB" dirty="0">
                <a:latin typeface="Tahoma" panose="020B0604030504040204" pitchFamily="34" charset="0"/>
                <a:ea typeface="Tahoma" panose="020B0604030504040204" pitchFamily="34" charset="0"/>
                <a:cs typeface="Tahoma" panose="020B0604030504040204" pitchFamily="34" charset="0"/>
              </a:rPr>
            </a:br>
            <a:endParaRPr lang="en-GB" dirty="0"/>
          </a:p>
        </p:txBody>
      </p:sp>
      <p:sp>
        <p:nvSpPr>
          <p:cNvPr id="3" name="Content Placeholder 2"/>
          <p:cNvSpPr>
            <a:spLocks noGrp="1"/>
          </p:cNvSpPr>
          <p:nvPr>
            <p:ph idx="1"/>
          </p:nvPr>
        </p:nvSpPr>
        <p:spPr>
          <a:xfrm>
            <a:off x="1484311" y="1532586"/>
            <a:ext cx="10018713" cy="5325414"/>
          </a:xfrm>
        </p:spPr>
        <p:txBody>
          <a:bodyPr>
            <a:normAutofit/>
          </a:bodyPr>
          <a:lstStyle/>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The Access to Memory (</a:t>
            </a:r>
            <a:r>
              <a:rPr lang="en-US" dirty="0" err="1">
                <a:latin typeface="Tahoma" panose="020B0604030504040204" pitchFamily="34" charset="0"/>
                <a:ea typeface="Tahoma" panose="020B0604030504040204" pitchFamily="34" charset="0"/>
                <a:cs typeface="Tahoma" panose="020B0604030504040204" pitchFamily="34" charset="0"/>
              </a:rPr>
              <a:t>AtoM</a:t>
            </a:r>
            <a:r>
              <a:rPr lang="en-US" dirty="0">
                <a:latin typeface="Tahoma" panose="020B0604030504040204" pitchFamily="34" charset="0"/>
                <a:ea typeface="Tahoma" panose="020B0604030504040204" pitchFamily="34" charset="0"/>
                <a:cs typeface="Tahoma" panose="020B0604030504040204" pitchFamily="34" charset="0"/>
              </a:rPr>
              <a:t>) System is one of the leading internal projects besides the NARMS Project. This  web based open source archival description tool application is used as a door for broadening public access to our documentary heritage; </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From 2021, the System has not smoothly taken off due to system interruptions and repeated configurations, consultations with other stakeholders both internally and without are continuing to ensure its put on the right footing;</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Our Technical Team has started the process of migrating data into new servers and further facilitate data take on.</a:t>
            </a:r>
            <a:endParaRPr lang="en-GB" dirty="0">
              <a:latin typeface="Tahoma" panose="020B0604030504040204" pitchFamily="34" charset="0"/>
              <a:ea typeface="Tahoma" panose="020B0604030504040204" pitchFamily="34" charset="0"/>
              <a:cs typeface="Tahoma" panose="020B0604030504040204" pitchFamily="34" charset="0"/>
            </a:endParaRPr>
          </a:p>
          <a:p>
            <a:pPr algn="just"/>
            <a:endParaRPr lang="en-GB" dirty="0"/>
          </a:p>
        </p:txBody>
      </p:sp>
    </p:spTree>
    <p:extLst>
      <p:ext uri="{BB962C8B-B14F-4D97-AF65-F5344CB8AC3E}">
        <p14:creationId xmlns:p14="http://schemas.microsoft.com/office/powerpoint/2010/main" val="1445061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808149"/>
          </a:xfrm>
        </p:spPr>
        <p:txBody>
          <a:bodyPr>
            <a:normAutofit fontScale="90000"/>
          </a:bodyPr>
          <a:lstStyle/>
          <a:p>
            <a:r>
              <a:rPr lang="en-US" sz="2700" b="1" dirty="0">
                <a:latin typeface="Tahoma" panose="020B0604030504040204" pitchFamily="34" charset="0"/>
                <a:ea typeface="Tahoma" panose="020B0604030504040204" pitchFamily="34" charset="0"/>
                <a:cs typeface="Tahoma" panose="020B0604030504040204" pitchFamily="34" charset="0"/>
              </a:rPr>
              <a:t>7.0 CONCLUSION</a:t>
            </a:r>
            <a:br>
              <a:rPr lang="en-GB" dirty="0">
                <a:latin typeface="Tahoma" panose="020B0604030504040204" pitchFamily="34" charset="0"/>
                <a:ea typeface="Tahoma" panose="020B0604030504040204" pitchFamily="34" charset="0"/>
                <a:cs typeface="Tahoma" panose="020B0604030504040204" pitchFamily="34" charset="0"/>
              </a:rPr>
            </a:br>
            <a:endParaRPr lang="en-GB" dirty="0"/>
          </a:p>
        </p:txBody>
      </p:sp>
      <p:sp>
        <p:nvSpPr>
          <p:cNvPr id="3" name="Content Placeholder 2"/>
          <p:cNvSpPr>
            <a:spLocks noGrp="1"/>
          </p:cNvSpPr>
          <p:nvPr>
            <p:ph idx="1"/>
          </p:nvPr>
        </p:nvSpPr>
        <p:spPr>
          <a:xfrm>
            <a:off x="1484310" y="1609859"/>
            <a:ext cx="10018713" cy="4181341"/>
          </a:xfrm>
        </p:spPr>
        <p:txBody>
          <a:bodyPr/>
          <a:lstStyle/>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Botswana as a member in right standing will continue to perceive ESARBICA as an important organ geared towards the development of archives and records management programmes in the East Southern African Region;</a:t>
            </a:r>
          </a:p>
          <a:p>
            <a:pPr algn="just">
              <a:buFont typeface="Wingdings" panose="05000000000000000000" pitchFamily="2" charset="2"/>
              <a:buChar char="§"/>
            </a:pPr>
            <a:r>
              <a:rPr lang="en-US" dirty="0">
                <a:latin typeface="Tahoma" panose="020B0604030504040204" pitchFamily="34" charset="0"/>
                <a:ea typeface="Tahoma" panose="020B0604030504040204" pitchFamily="34" charset="0"/>
                <a:cs typeface="Tahoma" panose="020B0604030504040204" pitchFamily="34" charset="0"/>
              </a:rPr>
              <a:t>It will continue to foster proper records management implementation programmes and frameworks in the backdrop of the ever-changing environment an endeavor to have proper records management systems in place which will enhance preservation and accessibility of the documentary heritage. </a:t>
            </a:r>
          </a:p>
          <a:p>
            <a:pPr marL="0" indent="0" algn="just">
              <a:buNone/>
            </a:pPr>
            <a:r>
              <a:rPr lang="en-US" dirty="0">
                <a:latin typeface="Tahoma" panose="020B0604030504040204" pitchFamily="34" charset="0"/>
                <a:ea typeface="Tahoma" panose="020B0604030504040204" pitchFamily="34" charset="0"/>
                <a:cs typeface="Tahoma" panose="020B0604030504040204" pitchFamily="34" charset="0"/>
              </a:rPr>
              <a:t> </a:t>
            </a:r>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Tree>
    <p:extLst>
      <p:ext uri="{BB962C8B-B14F-4D97-AF65-F5344CB8AC3E}">
        <p14:creationId xmlns:p14="http://schemas.microsoft.com/office/powerpoint/2010/main" val="23961656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932</TotalTime>
  <Words>2449</Words>
  <Application>Microsoft Office PowerPoint</Application>
  <PresentationFormat>Widescreen</PresentationFormat>
  <Paragraphs>129</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Corbel</vt:lpstr>
      <vt:lpstr>Tahoma</vt:lpstr>
      <vt:lpstr>Wingdings</vt:lpstr>
      <vt:lpstr>Parallax</vt:lpstr>
      <vt:lpstr>                    BOTSWANA COUNTRY REPORT   ESARBICA BOARD MEETING  JOHANNESBURG, SOUTH AFRICA AUGUST 2023</vt:lpstr>
      <vt:lpstr>PRESENTATION OUTLINE</vt:lpstr>
      <vt:lpstr>1.0 BACKGROUND </vt:lpstr>
      <vt:lpstr>2.0 LEGISLATIVE REVIEW</vt:lpstr>
      <vt:lpstr>2.1 DEVELOPMENT OF A NATIONAL ARCHIVES AND RECORDS MANAGEMENT POLICY</vt:lpstr>
      <vt:lpstr>3.0 ARCHIVES AND RECORDS MANAGEMENT PROGRAMMES IN BOTSWANA </vt:lpstr>
      <vt:lpstr>3.1 RECORDS MANAGEMENT PRESENTATIONS</vt:lpstr>
      <vt:lpstr> 3.2 MEMORY OF THE WORLD PROGRAMME  </vt:lpstr>
      <vt:lpstr> 4.0 ELECTRONIC RECORDS MANAGEMENT PROJECTS</vt:lpstr>
      <vt:lpstr>4.1 THE ENHANCEMENT OF NARMS TO ENABLE SAVING OF DIGITAL RECORDS THROUGH 1GO-1CITIZEN PLATFORM FOR THE GOVERNMENT OF BOTSWANA</vt:lpstr>
      <vt:lpstr>4.2 PHASE 1: </vt:lpstr>
      <vt:lpstr>4.3 PHASE 2</vt:lpstr>
      <vt:lpstr>4.4 NARMS ROLLOUT STRATEGY</vt:lpstr>
      <vt:lpstr>4.5 ESTABLISHMENT OF THE AUDIO VISUAL UNIT</vt:lpstr>
      <vt:lpstr>4.6 ESTABLISHMENT OF SPECIALISED RECORDS CENTRES</vt:lpstr>
      <vt:lpstr>5.0 INTERNATIONAL ARCHIVES DAY</vt:lpstr>
      <vt:lpstr>5.1 WORLD DAY FOR AUDIOVISUAL HERITAGE</vt:lpstr>
      <vt:lpstr>5.2 RECORDS MANAGEMENT AND ARCHIVES CONFERENCE</vt:lpstr>
      <vt:lpstr>6.0 BENCHMARKING EXERCISE ON THE ESTABLISHMENT OF AN AUDIOVISUAL UNIT</vt:lpstr>
      <vt:lpstr>6.1 BENCHMARKING EXERCISE ON THE IMPLEMENTATION OF EDRMS</vt:lpstr>
      <vt:lpstr>6.2 BENCHMARKING EXERCISE ON MERGING OF THE BOTSWANA NATIONAL ARCHIVES AND RECORDS SERVICES AND BOTSWANA NATIONAL LIBRARY SERVICES (BNLS)</vt:lpstr>
      <vt:lpstr>6.3 ACCESS TO MEMORY (AtoM) SYSTEM </vt:lpstr>
      <vt:lpstr>7.0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Moses Mafatlhe</dc:creator>
  <cp:lastModifiedBy>Owethu Angela K Sebolao</cp:lastModifiedBy>
  <cp:revision>102</cp:revision>
  <dcterms:created xsi:type="dcterms:W3CDTF">2022-08-25T07:44:28Z</dcterms:created>
  <dcterms:modified xsi:type="dcterms:W3CDTF">2025-05-19T19:56:47Z</dcterms:modified>
</cp:coreProperties>
</file>